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9"/>
  </p:notesMasterIdLst>
  <p:sldIdLst>
    <p:sldId id="256" r:id="rId2"/>
    <p:sldId id="258" r:id="rId3"/>
    <p:sldId id="259" r:id="rId4"/>
    <p:sldId id="270" r:id="rId5"/>
    <p:sldId id="262" r:id="rId6"/>
    <p:sldId id="263" r:id="rId7"/>
    <p:sldId id="264" r:id="rId8"/>
    <p:sldId id="266" r:id="rId9"/>
    <p:sldId id="267" r:id="rId10"/>
    <p:sldId id="273" r:id="rId11"/>
    <p:sldId id="268" r:id="rId12"/>
    <p:sldId id="271" r:id="rId13"/>
    <p:sldId id="272" r:id="rId14"/>
    <p:sldId id="269" r:id="rId15"/>
    <p:sldId id="274" r:id="rId16"/>
    <p:sldId id="275" r:id="rId17"/>
    <p:sldId id="276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69" autoAdjust="0"/>
    <p:restoredTop sz="94660"/>
  </p:normalViewPr>
  <p:slideViewPr>
    <p:cSldViewPr snapToGrid="0">
      <p:cViewPr varScale="1">
        <p:scale>
          <a:sx n="70" d="100"/>
          <a:sy n="70" d="100"/>
        </p:scale>
        <p:origin x="154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8656FE-9535-4E4A-A0DD-79B155A0F95F}" type="datetimeFigureOut">
              <a:rPr lang="ru-RU" smtClean="0"/>
              <a:t>16.05.2019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DFD997-3323-4CA0-8B9C-AEE6781BAD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17522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922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0278A77-DC66-464F-919F-B560FCA77EBD}" type="slidenum">
              <a:rPr lang="ru-RU" altLang="ru-RU" smtClean="0"/>
              <a:pPr>
                <a:spcBef>
                  <a:spcPct val="0"/>
                </a:spcBef>
              </a:pPr>
              <a:t>2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38943386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5/16/2019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5/16/2019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5/16/2019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5/16/2019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046516" y="2177143"/>
            <a:ext cx="9479868" cy="25908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Комплексная диагностика и профилактика клещевых инфекций в сочетанных очагах</a:t>
            </a: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88286" y="0"/>
            <a:ext cx="2503714" cy="1904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61770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524000" y="870856"/>
            <a:ext cx="8643938" cy="392974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 fontScale="92500" lnSpcReduction="10000"/>
          </a:bodyPr>
          <a:lstStyle/>
          <a:p>
            <a:pPr algn="just"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ru-RU" altLang="ru-RU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altLang="ru-RU" b="1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altLang="ru-RU" sz="2800" b="1" dirty="0">
                <a:solidFill>
                  <a:schemeClr val="tx1"/>
                </a:solidFill>
                <a:cs typeface="Times New Roman" panose="02020603050405020304" pitchFamily="18" charset="0"/>
              </a:rPr>
              <a:t>Наличие сочетанных природных очагов клещевых инфекций увеличивает риск заражения людей одновременно несколькими патогенами – вирусом клещевого энцефалита, </a:t>
            </a:r>
            <a:r>
              <a:rPr lang="ru-RU" altLang="ru-RU" sz="2800" b="1" dirty="0" err="1">
                <a:solidFill>
                  <a:schemeClr val="tx1"/>
                </a:solidFill>
                <a:cs typeface="Times New Roman" panose="02020603050405020304" pitchFamily="18" charset="0"/>
              </a:rPr>
              <a:t>боррелиями</a:t>
            </a:r>
            <a:r>
              <a:rPr lang="ru-RU" altLang="ru-RU" sz="2800" b="1" dirty="0">
                <a:solidFill>
                  <a:schemeClr val="tx1"/>
                </a:solidFill>
                <a:cs typeface="Times New Roman" panose="02020603050405020304" pitchFamily="18" charset="0"/>
              </a:rPr>
              <a:t>, риккетсиями, анаплазмами и </a:t>
            </a:r>
            <a:r>
              <a:rPr lang="ru-RU" altLang="ru-RU" sz="2800" b="1" dirty="0" err="1">
                <a:solidFill>
                  <a:schemeClr val="tx1"/>
                </a:solidFill>
                <a:cs typeface="Times New Roman" panose="02020603050405020304" pitchFamily="18" charset="0"/>
              </a:rPr>
              <a:t>эрлихиями</a:t>
            </a:r>
            <a:r>
              <a:rPr lang="ru-RU" altLang="ru-RU" sz="2800" b="1" dirty="0">
                <a:solidFill>
                  <a:schemeClr val="tx1"/>
                </a:solidFill>
                <a:cs typeface="Times New Roman" panose="02020603050405020304" pitchFamily="18" charset="0"/>
              </a:rPr>
              <a:t>.  </a:t>
            </a:r>
          </a:p>
          <a:p>
            <a:pPr algn="just"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ru-RU" altLang="ru-RU" sz="2800" b="1" dirty="0">
                <a:solidFill>
                  <a:schemeClr val="tx1"/>
                </a:solidFill>
                <a:cs typeface="Times New Roman" panose="02020603050405020304" pitchFamily="18" charset="0"/>
              </a:rPr>
              <a:t>           Это усложняет диагностику и профилактику инфекций, передающихся иксодовыми клещами, и требует комплексного подхода. </a:t>
            </a:r>
          </a:p>
          <a:p>
            <a:pPr algn="just"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ru-RU" altLang="ru-RU" b="1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	  </a:t>
            </a:r>
          </a:p>
        </p:txBody>
      </p:sp>
      <p:pic>
        <p:nvPicPr>
          <p:cNvPr id="8196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5568" y="4279673"/>
            <a:ext cx="3457575" cy="2589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71232" y="5483944"/>
            <a:ext cx="1713124" cy="1310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492189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524001" y="285750"/>
            <a:ext cx="9147175" cy="598488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ru-RU" altLang="ru-RU" sz="2800" b="1" dirty="0">
                <a:solidFill>
                  <a:srgbClr val="FF0000"/>
                </a:solidFill>
                <a:latin typeface="Arial" panose="020B0604020202020204" pitchFamily="34" charset="0"/>
              </a:rPr>
              <a:t>Территориальная структура «клещевых» инфекций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524000" y="1077686"/>
            <a:ext cx="9144000" cy="5780315"/>
          </a:xfrm>
        </p:spPr>
        <p:txBody>
          <a:bodyPr rtlCol="0">
            <a:normAutofit/>
          </a:bodyPr>
          <a:lstStyle/>
          <a:p>
            <a:pPr fontAlgn="auto">
              <a:defRPr/>
            </a:pPr>
            <a:r>
              <a:rPr lang="ru-RU" altLang="ru-RU" sz="2400" b="1" dirty="0">
                <a:solidFill>
                  <a:schemeClr val="tx1"/>
                </a:solidFill>
              </a:rPr>
              <a:t>В территориальной структуре трёх инфекций, передаваемых клещами, имеются отличия в различных округах РФ. </a:t>
            </a:r>
            <a:endParaRPr lang="en-US" altLang="ru-RU" sz="2400" b="1" dirty="0">
              <a:solidFill>
                <a:schemeClr val="tx1"/>
              </a:solidFill>
            </a:endParaRPr>
          </a:p>
          <a:p>
            <a:pPr fontAlgn="auto">
              <a:defRPr/>
            </a:pPr>
            <a:r>
              <a:rPr lang="ru-RU" altLang="ru-RU" sz="2400" b="1" dirty="0">
                <a:solidFill>
                  <a:schemeClr val="tx1"/>
                </a:solidFill>
              </a:rPr>
              <a:t>При продвижении с запада на восток происходит снижение доли ИКБ с нарастанием доли КЭ. </a:t>
            </a:r>
            <a:endParaRPr lang="en-US" altLang="ru-RU" sz="2400" b="1" dirty="0">
              <a:solidFill>
                <a:schemeClr val="tx1"/>
              </a:solidFill>
            </a:endParaRPr>
          </a:p>
          <a:p>
            <a:pPr fontAlgn="auto">
              <a:defRPr/>
            </a:pPr>
            <a:r>
              <a:rPr lang="ru-RU" altLang="ru-RU" sz="2400" b="1" dirty="0">
                <a:solidFill>
                  <a:schemeClr val="tx1"/>
                </a:solidFill>
              </a:rPr>
              <a:t>На территории Ур. ФО в структуре появляется КР, доля его увеличивается на восток, вклад КЭ и ИКБ в структуру клещевых инфекций снижается. </a:t>
            </a:r>
          </a:p>
          <a:p>
            <a:pPr fontAlgn="auto">
              <a:defRPr/>
            </a:pPr>
            <a:r>
              <a:rPr lang="ru-RU" altLang="ru-RU" sz="2400" b="1" dirty="0">
                <a:solidFill>
                  <a:schemeClr val="tx1"/>
                </a:solidFill>
              </a:rPr>
              <a:t>Одной из причин различий территориальной структуры «клещевых» инфекций могут служить региональные отличия в типе населения </a:t>
            </a:r>
            <a:r>
              <a:rPr lang="ru-RU" altLang="ru-RU" sz="2400" b="1" dirty="0" err="1">
                <a:solidFill>
                  <a:schemeClr val="tx1"/>
                </a:solidFill>
              </a:rPr>
              <a:t>иксодид</a:t>
            </a:r>
            <a:r>
              <a:rPr lang="ru-RU" altLang="ru-RU" sz="2400" b="1" dirty="0">
                <a:solidFill>
                  <a:schemeClr val="tx1"/>
                </a:solidFill>
              </a:rPr>
              <a:t> и численности отдельных видов.</a:t>
            </a:r>
          </a:p>
          <a:p>
            <a:pPr fontAlgn="auto">
              <a:defRPr/>
            </a:pPr>
            <a:endParaRPr lang="ru-RU" altLang="ru-RU" dirty="0">
              <a:solidFill>
                <a:schemeClr val="bg2">
                  <a:lumMod val="75000"/>
                </a:schemeClr>
              </a:solidFill>
            </a:endParaRPr>
          </a:p>
          <a:p>
            <a:pPr fontAlgn="auto">
              <a:defRPr/>
            </a:pPr>
            <a:endParaRPr lang="ru-RU" altLang="ru-RU" sz="2600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6957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6" name="Rectangle 4"/>
          <p:cNvSpPr>
            <a:spLocks noGrp="1" noRot="1" noChangeArrowheads="1"/>
          </p:cNvSpPr>
          <p:nvPr>
            <p:ph type="title"/>
          </p:nvPr>
        </p:nvSpPr>
        <p:spPr>
          <a:xfrm>
            <a:off x="2090057" y="624110"/>
            <a:ext cx="9655629" cy="1280890"/>
          </a:xfrm>
        </p:spPr>
        <p:txBody>
          <a:bodyPr/>
          <a:lstStyle/>
          <a:p>
            <a:pPr algn="ctr"/>
            <a:r>
              <a:rPr lang="ru-RU" altLang="ru-RU" sz="2400" b="1" dirty="0">
                <a:solidFill>
                  <a:srgbClr val="0070C0"/>
                </a:solidFill>
              </a:rPr>
              <a:t>Профилактические мероприятия инфекций, передающихся иксодовыми клещами</a:t>
            </a:r>
          </a:p>
        </p:txBody>
      </p:sp>
      <p:sp>
        <p:nvSpPr>
          <p:cNvPr id="131077" name="Rectangle 5"/>
          <p:cNvSpPr>
            <a:spLocks noGrp="1" noRot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altLang="ru-RU" sz="2400" b="1" dirty="0"/>
              <a:t>Уничтожение клещей-переносчиков возбудителей инфекций</a:t>
            </a:r>
          </a:p>
          <a:p>
            <a:r>
              <a:rPr lang="ru-RU" altLang="ru-RU" sz="2400" b="1" dirty="0"/>
              <a:t>Создание иммунитета у населения</a:t>
            </a:r>
          </a:p>
          <a:p>
            <a:r>
              <a:rPr lang="ru-RU" altLang="ru-RU" sz="2400" b="1" dirty="0"/>
              <a:t>Индивидуальная защита от нападения клещей</a:t>
            </a:r>
          </a:p>
          <a:p>
            <a:r>
              <a:rPr lang="ru-RU" altLang="ru-RU" sz="2400" b="1" dirty="0"/>
              <a:t>Экстренная профилактика</a:t>
            </a:r>
          </a:p>
        </p:txBody>
      </p:sp>
    </p:spTree>
    <p:extLst>
      <p:ext uri="{BB962C8B-B14F-4D97-AF65-F5344CB8AC3E}">
        <p14:creationId xmlns:p14="http://schemas.microsoft.com/office/powerpoint/2010/main" val="28252625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Прямоугольник 1"/>
          <p:cNvSpPr>
            <a:spLocks noChangeArrowheads="1"/>
          </p:cNvSpPr>
          <p:nvPr/>
        </p:nvSpPr>
        <p:spPr bwMode="auto">
          <a:xfrm>
            <a:off x="1902280" y="1059997"/>
            <a:ext cx="8569325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lnSpc>
                <a:spcPct val="90000"/>
              </a:lnSpc>
              <a:spcBef>
                <a:spcPct val="0"/>
              </a:spcBef>
              <a:buClrTx/>
              <a:buFontTx/>
              <a:buNone/>
            </a:pP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ru-RU" altLang="ru-RU" sz="2400" b="1" dirty="0"/>
              <a:t>В соответствии с действующими санитарно-эпидемиологическими правилами </a:t>
            </a:r>
            <a:r>
              <a:rPr lang="ru-RU" altLang="ru-RU" sz="2400" b="1" dirty="0">
                <a:solidFill>
                  <a:srgbClr val="FF0000"/>
                </a:solidFill>
              </a:rPr>
              <a:t>СП 3.1.3310-15 «Профилактика инфекций, передающихся иксодовыми клещами»</a:t>
            </a:r>
            <a:r>
              <a:rPr lang="ru-RU" altLang="ru-RU" sz="2400" b="1" dirty="0"/>
              <a:t> необходима экспресс-индикация присосавшихся (снятых с людей) иксодовых клещей на вирус клещевого энцефалита (исследование суспензий в ИФА и ОТ-ПЦР), </a:t>
            </a:r>
            <a:r>
              <a:rPr lang="ru-RU" altLang="ru-RU" sz="2400" b="1" dirty="0" err="1"/>
              <a:t>боррелии</a:t>
            </a:r>
            <a:r>
              <a:rPr lang="ru-RU" altLang="ru-RU" sz="2400" b="1" dirty="0"/>
              <a:t> (ПЦР) и другие клещевые </a:t>
            </a:r>
            <a:r>
              <a:rPr lang="ru-RU" altLang="ru-RU" sz="2400" b="1" dirty="0" smtClean="0"/>
              <a:t>патогены.</a:t>
            </a:r>
          </a:p>
          <a:p>
            <a:pPr algn="just" eaLnBrk="1" hangingPunct="1">
              <a:lnSpc>
                <a:spcPct val="90000"/>
              </a:lnSpc>
              <a:spcBef>
                <a:spcPct val="0"/>
              </a:spcBef>
              <a:buClrTx/>
              <a:buFontTx/>
              <a:buNone/>
            </a:pPr>
            <a:r>
              <a:rPr lang="ru-RU" altLang="ru-RU" sz="2400" b="1" dirty="0"/>
              <a:t> </a:t>
            </a:r>
            <a:r>
              <a:rPr lang="ru-RU" altLang="ru-RU" sz="2400" b="1" dirty="0" smtClean="0"/>
              <a:t>         Часто не идентифицируют вид клеща, в лучшем случае определяя род переносчика, среди которых в очагах клещевых трансмиссивных инфекций Сибирского ФО чаще встречаются представители родов </a:t>
            </a:r>
            <a:r>
              <a:rPr lang="en-US" altLang="ru-RU" sz="2400" b="1" i="1" dirty="0" err="1" smtClean="0"/>
              <a:t>Ixodes</a:t>
            </a:r>
            <a:r>
              <a:rPr lang="ru-RU" altLang="ru-RU" sz="2400" b="1" i="1" dirty="0" smtClean="0"/>
              <a:t>, </a:t>
            </a:r>
            <a:r>
              <a:rPr lang="en-US" altLang="ru-RU" sz="2400" b="1" i="1" dirty="0" err="1" smtClean="0"/>
              <a:t>Dermacentor</a:t>
            </a:r>
            <a:r>
              <a:rPr lang="ru-RU" altLang="ru-RU" sz="2400" b="1" i="1" dirty="0" smtClean="0"/>
              <a:t>, </a:t>
            </a:r>
            <a:r>
              <a:rPr lang="en-US" altLang="ru-RU" sz="2400" b="1" i="1" dirty="0" err="1" smtClean="0"/>
              <a:t>Haemaphysalis</a:t>
            </a:r>
            <a:r>
              <a:rPr lang="ru-RU" altLang="ru-RU" sz="2400" b="1" i="1" dirty="0" smtClean="0"/>
              <a:t>. 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42905028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92313" y="476251"/>
            <a:ext cx="8007350" cy="3094263"/>
          </a:xfrm>
        </p:spPr>
        <p:txBody>
          <a:bodyPr>
            <a:normAutofit/>
          </a:bodyPr>
          <a:lstStyle/>
          <a:p>
            <a:pPr marL="0" indent="0" algn="just">
              <a:buNone/>
              <a:defRPr/>
            </a:pPr>
            <a:r>
              <a:rPr lang="ru-RU" sz="2400" b="1" dirty="0">
                <a:solidFill>
                  <a:schemeClr val="tx1"/>
                </a:solidFill>
              </a:rPr>
              <a:t>Вместе с тем, в условиях сочетанных природных очагов с различными типами населения переносчиков и их значения как векторов различных патогенов определение вида и рода переносчика имеет существенное эпидемиологическое значение, определяя дальнейшую тактику превентивных мероприятий. </a:t>
            </a:r>
          </a:p>
        </p:txBody>
      </p:sp>
      <p:pic>
        <p:nvPicPr>
          <p:cNvPr id="5" name="Picture 5" descr="C:\Documents and Settings\User\Рабочий стол\фото клещей)))\на Конференцию\фото клещей)))\супер клещь.jpg"/>
          <p:cNvPicPr>
            <a:picLocks noChangeAspect="1" noChangeArrowheads="1"/>
          </p:cNvPicPr>
          <p:nvPr/>
        </p:nvPicPr>
        <p:blipFill>
          <a:blip r:embed="rId2" cstate="print"/>
          <a:srcRect l="14643" t="9472" r="16203" b="16459"/>
          <a:stretch>
            <a:fillRect/>
          </a:stretch>
        </p:blipFill>
        <p:spPr bwMode="auto">
          <a:xfrm>
            <a:off x="6901541" y="3700125"/>
            <a:ext cx="2897665" cy="23284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268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9540" y="3939611"/>
            <a:ext cx="2630487" cy="2345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030187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41714" y="729343"/>
            <a:ext cx="8627836" cy="5127171"/>
          </a:xfrm>
        </p:spPr>
        <p:txBody>
          <a:bodyPr>
            <a:normAutofit/>
          </a:bodyPr>
          <a:lstStyle/>
          <a:p>
            <a:pPr marL="0" indent="0" algn="just">
              <a:buNone/>
              <a:defRPr/>
            </a:pPr>
            <a:r>
              <a:rPr lang="ru-RU" sz="2400" b="1" dirty="0" smtClean="0">
                <a:solidFill>
                  <a:schemeClr val="tx1"/>
                </a:solidFill>
              </a:rPr>
              <a:t>           Применительно </a:t>
            </a:r>
            <a:r>
              <a:rPr lang="ru-RU" sz="2400" b="1" dirty="0">
                <a:solidFill>
                  <a:schemeClr val="tx1"/>
                </a:solidFill>
              </a:rPr>
              <a:t>к видам рода </a:t>
            </a:r>
            <a:r>
              <a:rPr lang="en-US" sz="2400" b="1" i="1" dirty="0" err="1">
                <a:solidFill>
                  <a:srgbClr val="C00000"/>
                </a:solidFill>
              </a:rPr>
              <a:t>Ixodes</a:t>
            </a:r>
            <a:r>
              <a:rPr lang="ru-RU" sz="2400" b="1" dirty="0">
                <a:solidFill>
                  <a:srgbClr val="C00000"/>
                </a:solidFill>
              </a:rPr>
              <a:t> </a:t>
            </a:r>
            <a:r>
              <a:rPr lang="ru-RU" sz="2400" b="1" dirty="0">
                <a:solidFill>
                  <a:schemeClr val="tx1"/>
                </a:solidFill>
              </a:rPr>
              <a:t>дополнительный интерес представляют данные о </a:t>
            </a:r>
            <a:r>
              <a:rPr lang="ru-RU" sz="2400" b="1" dirty="0" err="1">
                <a:solidFill>
                  <a:schemeClr val="tx1"/>
                </a:solidFill>
              </a:rPr>
              <a:t>симпатрии</a:t>
            </a:r>
            <a:r>
              <a:rPr lang="ru-RU" sz="2400" b="1" dirty="0">
                <a:solidFill>
                  <a:schemeClr val="tx1"/>
                </a:solidFill>
              </a:rPr>
              <a:t> распространения </a:t>
            </a:r>
            <a:r>
              <a:rPr lang="en-US" sz="2400" b="1" i="1" dirty="0" err="1">
                <a:solidFill>
                  <a:srgbClr val="C00000"/>
                </a:solidFill>
              </a:rPr>
              <a:t>Ixodes</a:t>
            </a:r>
            <a:r>
              <a:rPr lang="en-US" sz="2400" b="1" i="1" dirty="0">
                <a:solidFill>
                  <a:srgbClr val="C00000"/>
                </a:solidFill>
              </a:rPr>
              <a:t> </a:t>
            </a:r>
            <a:r>
              <a:rPr lang="en-US" sz="2400" b="1" i="1" dirty="0" err="1">
                <a:solidFill>
                  <a:srgbClr val="C00000"/>
                </a:solidFill>
              </a:rPr>
              <a:t>persulcatus</a:t>
            </a:r>
            <a:r>
              <a:rPr lang="ru-RU" sz="2400" b="1" i="1" dirty="0">
                <a:solidFill>
                  <a:schemeClr val="tx1"/>
                </a:solidFill>
              </a:rPr>
              <a:t>–</a:t>
            </a:r>
            <a:r>
              <a:rPr lang="ru-RU" sz="2400" b="1" dirty="0">
                <a:solidFill>
                  <a:schemeClr val="tx1"/>
                </a:solidFill>
              </a:rPr>
              <a:t>основного переносчика вируса клещевого энцефалита (КЭ), патогенных </a:t>
            </a:r>
            <a:r>
              <a:rPr lang="ru-RU" sz="2400" b="1" dirty="0" err="1">
                <a:solidFill>
                  <a:schemeClr val="tx1"/>
                </a:solidFill>
              </a:rPr>
              <a:t>боррелий</a:t>
            </a:r>
            <a:r>
              <a:rPr lang="ru-RU" sz="2400" b="1" dirty="0">
                <a:solidFill>
                  <a:schemeClr val="tx1"/>
                </a:solidFill>
              </a:rPr>
              <a:t>, возбудителей </a:t>
            </a:r>
            <a:r>
              <a:rPr lang="ru-RU" sz="2400" b="1" dirty="0" err="1">
                <a:solidFill>
                  <a:schemeClr val="tx1"/>
                </a:solidFill>
              </a:rPr>
              <a:t>гранулоцитарного</a:t>
            </a:r>
            <a:r>
              <a:rPr lang="ru-RU" sz="2400" b="1" dirty="0">
                <a:solidFill>
                  <a:schemeClr val="tx1"/>
                </a:solidFill>
              </a:rPr>
              <a:t> анаплазмоза человека (ГАЧ) и моноцитарного </a:t>
            </a:r>
            <a:r>
              <a:rPr lang="ru-RU" sz="2400" b="1" dirty="0" err="1">
                <a:solidFill>
                  <a:schemeClr val="tx1"/>
                </a:solidFill>
              </a:rPr>
              <a:t>эрлихиоза</a:t>
            </a:r>
            <a:r>
              <a:rPr lang="ru-RU" sz="2400" b="1" dirty="0">
                <a:solidFill>
                  <a:schemeClr val="tx1"/>
                </a:solidFill>
              </a:rPr>
              <a:t> человека (МЭЧ), некоторых видов риккетсий (</a:t>
            </a:r>
            <a:r>
              <a:rPr lang="en-US" sz="2400" b="1" dirty="0" err="1">
                <a:solidFill>
                  <a:schemeClr val="tx1"/>
                </a:solidFill>
              </a:rPr>
              <a:t>Candidatus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i="1" dirty="0">
                <a:solidFill>
                  <a:schemeClr val="tx1"/>
                </a:solidFill>
              </a:rPr>
              <a:t>Rickettsia </a:t>
            </a:r>
            <a:r>
              <a:rPr lang="en-US" sz="2400" b="1" i="1" dirty="0" err="1">
                <a:solidFill>
                  <a:schemeClr val="tx1"/>
                </a:solidFill>
              </a:rPr>
              <a:t>tarasevichiae</a:t>
            </a:r>
            <a:r>
              <a:rPr lang="ru-RU" sz="2400" b="1" dirty="0">
                <a:solidFill>
                  <a:schemeClr val="tx1"/>
                </a:solidFill>
              </a:rPr>
              <a:t>, </a:t>
            </a:r>
            <a:r>
              <a:rPr lang="en-US" sz="2400" b="1" i="1" dirty="0">
                <a:solidFill>
                  <a:schemeClr val="tx1"/>
                </a:solidFill>
              </a:rPr>
              <a:t>R</a:t>
            </a:r>
            <a:r>
              <a:rPr lang="ru-RU" sz="2400" b="1" i="1" dirty="0">
                <a:solidFill>
                  <a:schemeClr val="tx1"/>
                </a:solidFill>
              </a:rPr>
              <a:t>. </a:t>
            </a:r>
            <a:r>
              <a:rPr lang="en-US" sz="2400" b="1" i="1" dirty="0" err="1">
                <a:solidFill>
                  <a:schemeClr val="tx1"/>
                </a:solidFill>
              </a:rPr>
              <a:t>helvetica</a:t>
            </a:r>
            <a:r>
              <a:rPr lang="ru-RU" sz="2400" b="1" dirty="0">
                <a:solidFill>
                  <a:schemeClr val="tx1"/>
                </a:solidFill>
              </a:rPr>
              <a:t>) и </a:t>
            </a:r>
            <a:r>
              <a:rPr lang="en-US" sz="2400" b="1" i="1" dirty="0" err="1">
                <a:solidFill>
                  <a:srgbClr val="C00000"/>
                </a:solidFill>
              </a:rPr>
              <a:t>Ixodes</a:t>
            </a:r>
            <a:r>
              <a:rPr lang="en-US" sz="2400" b="1" i="1" dirty="0">
                <a:solidFill>
                  <a:srgbClr val="C00000"/>
                </a:solidFill>
              </a:rPr>
              <a:t> </a:t>
            </a:r>
            <a:r>
              <a:rPr lang="en-US" sz="2400" b="1" i="1" dirty="0" err="1">
                <a:solidFill>
                  <a:srgbClr val="C00000"/>
                </a:solidFill>
              </a:rPr>
              <a:t>pavlovskyi</a:t>
            </a:r>
            <a:r>
              <a:rPr lang="ru-RU" sz="2400" b="1" i="1" dirty="0">
                <a:solidFill>
                  <a:schemeClr val="tx1"/>
                </a:solidFill>
              </a:rPr>
              <a:t>, </a:t>
            </a:r>
            <a:r>
              <a:rPr lang="ru-RU" sz="2400" b="1" dirty="0">
                <a:solidFill>
                  <a:schemeClr val="tx1"/>
                </a:solidFill>
              </a:rPr>
              <a:t>эколого-эпидемиологическая значимость и степень распространения которого в различных регионах Сибири изучены значительно слабее.</a:t>
            </a:r>
          </a:p>
          <a:p>
            <a:pPr>
              <a:defRPr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006653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55084" y="569231"/>
            <a:ext cx="9176202" cy="1586140"/>
          </a:xfrm>
        </p:spPr>
        <p:txBody>
          <a:bodyPr>
            <a:normAutofit fontScale="90000"/>
          </a:bodyPr>
          <a:lstStyle/>
          <a:p>
            <a:pPr algn="just" eaLnBrk="1" hangingPunct="1">
              <a:defRPr/>
            </a:pPr>
            <a:r>
              <a:rPr lang="ru-RU" sz="2400" b="1" dirty="0">
                <a:solidFill>
                  <a:srgbClr val="0070C0"/>
                </a:solidFill>
              </a:rPr>
              <a:t>Основы превентивной терапии клещевых инфекций, основанной на экспресс-диагностике были заложены работами </a:t>
            </a:r>
            <a:r>
              <a:rPr lang="ru-RU" altLang="ru-RU" sz="2400" b="1" dirty="0">
                <a:solidFill>
                  <a:srgbClr val="0070C0"/>
                </a:solidFill>
              </a:rPr>
              <a:t>Омского НИИПИ в Пермском очаге КЭ в 80-е гг. </a:t>
            </a:r>
            <a:r>
              <a:rPr lang="ru-RU" altLang="ru-RU" sz="2800" b="1" dirty="0">
                <a:solidFill>
                  <a:schemeClr val="tx1"/>
                </a:solidFill>
              </a:rPr>
              <a:t/>
            </a:r>
            <a:br>
              <a:rPr lang="ru-RU" altLang="ru-RU" sz="2800" b="1" dirty="0">
                <a:solidFill>
                  <a:schemeClr val="tx1"/>
                </a:solidFill>
              </a:rPr>
            </a:br>
            <a:endParaRPr lang="ru-RU" sz="2800" b="1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9219" name="Содержимое 2"/>
          <p:cNvSpPr>
            <a:spLocks noGrp="1"/>
          </p:cNvSpPr>
          <p:nvPr>
            <p:ph idx="1"/>
          </p:nvPr>
        </p:nvSpPr>
        <p:spPr>
          <a:xfrm>
            <a:off x="1524000" y="2471057"/>
            <a:ext cx="9144000" cy="3810000"/>
          </a:xfrm>
        </p:spPr>
        <p:txBody>
          <a:bodyPr>
            <a:normAutofit/>
          </a:bodyPr>
          <a:lstStyle/>
          <a:p>
            <a:pPr algn="just" eaLnBrk="1" hangingPunct="1">
              <a:defRPr/>
            </a:pPr>
            <a:r>
              <a:rPr lang="ru-RU" altLang="ru-RU" sz="2400" b="1" dirty="0" smtClean="0">
                <a:solidFill>
                  <a:schemeClr val="tx1"/>
                </a:solidFill>
              </a:rPr>
              <a:t>Разработанная </a:t>
            </a:r>
            <a:r>
              <a:rPr lang="ru-RU" altLang="ru-RU" sz="2400" b="1" dirty="0">
                <a:solidFill>
                  <a:schemeClr val="tx1"/>
                </a:solidFill>
              </a:rPr>
              <a:t>тактика профилактики КЭ, основанной на дифференцированном подходе к назначению специфического </a:t>
            </a:r>
            <a:r>
              <a:rPr lang="en-US" altLang="ru-RU" sz="2400" b="1" dirty="0">
                <a:solidFill>
                  <a:schemeClr val="tx1"/>
                </a:solidFill>
              </a:rPr>
              <a:t>Ig</a:t>
            </a:r>
            <a:r>
              <a:rPr lang="ru-RU" altLang="ru-RU" sz="2400" b="1" dirty="0">
                <a:solidFill>
                  <a:schemeClr val="tx1"/>
                </a:solidFill>
              </a:rPr>
              <a:t> с учетом оценки индивидуального риска заражения людей по результатам исследования в ИФА присосавшихся переносчиков рекомендована </a:t>
            </a:r>
            <a:r>
              <a:rPr lang="ru-RU" altLang="ru-RU" sz="2400" b="1" dirty="0">
                <a:solidFill>
                  <a:srgbClr val="FF0000"/>
                </a:solidFill>
              </a:rPr>
              <a:t>СП 3.1.3.2352-08 «Профилактика клещевого </a:t>
            </a:r>
            <a:r>
              <a:rPr lang="ru-RU" altLang="ru-RU" sz="2400" b="1" dirty="0" smtClean="0">
                <a:solidFill>
                  <a:srgbClr val="FF0000"/>
                </a:solidFill>
              </a:rPr>
              <a:t>энцефалита» </a:t>
            </a:r>
            <a:r>
              <a:rPr lang="ru-RU" altLang="ru-RU" sz="2400" b="1" dirty="0">
                <a:solidFill>
                  <a:srgbClr val="FF0000"/>
                </a:solidFill>
              </a:rPr>
              <a:t>(п.7.4.) </a:t>
            </a:r>
            <a:r>
              <a:rPr lang="ru-RU" altLang="ru-RU" sz="2400" b="1" dirty="0">
                <a:solidFill>
                  <a:schemeClr val="tx1"/>
                </a:solidFill>
              </a:rPr>
              <a:t>и используется на территории 54 субъектов РФ.</a:t>
            </a:r>
          </a:p>
        </p:txBody>
      </p:sp>
    </p:spTree>
    <p:extLst>
      <p:ext uri="{BB962C8B-B14F-4D97-AF65-F5344CB8AC3E}">
        <p14:creationId xmlns:p14="http://schemas.microsoft.com/office/powerpoint/2010/main" val="1960335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Содержимое 2"/>
          <p:cNvSpPr>
            <a:spLocks noGrp="1"/>
          </p:cNvSpPr>
          <p:nvPr>
            <p:ph idx="1"/>
          </p:nvPr>
        </p:nvSpPr>
        <p:spPr>
          <a:xfrm>
            <a:off x="1962831" y="1036185"/>
            <a:ext cx="8988198" cy="5179558"/>
          </a:xfrm>
        </p:spPr>
        <p:txBody>
          <a:bodyPr/>
          <a:lstStyle/>
          <a:p>
            <a:pPr eaLnBrk="1" hangingPunct="1">
              <a:defRPr/>
            </a:pPr>
            <a:r>
              <a:rPr lang="ru-RU" altLang="ru-RU" sz="2400" b="1" dirty="0">
                <a:solidFill>
                  <a:schemeClr val="tx1"/>
                </a:solidFill>
              </a:rPr>
              <a:t>Указанный подход в дальнейшем был распространен и на другие передаваемые иксодовыми клещами инфекции и инвазии</a:t>
            </a:r>
            <a:r>
              <a:rPr lang="ru-RU" altLang="ru-RU" sz="2400" b="1" dirty="0" smtClean="0">
                <a:solidFill>
                  <a:schemeClr val="tx1"/>
                </a:solidFill>
              </a:rPr>
              <a:t>.</a:t>
            </a:r>
          </a:p>
          <a:p>
            <a:pPr eaLnBrk="1" hangingPunct="1">
              <a:defRPr/>
            </a:pPr>
            <a:endParaRPr lang="ru-RU" altLang="ru-RU" sz="2400" b="1" dirty="0">
              <a:solidFill>
                <a:schemeClr val="tx1"/>
              </a:solidFill>
            </a:endParaRPr>
          </a:p>
          <a:p>
            <a:pPr eaLnBrk="1" hangingPunct="1">
              <a:defRPr/>
            </a:pPr>
            <a:r>
              <a:rPr lang="ru-RU" altLang="ru-RU" sz="2400" b="1" dirty="0">
                <a:solidFill>
                  <a:schemeClr val="tx1"/>
                </a:solidFill>
              </a:rPr>
              <a:t>Четкого регламента для использования унифицированных лабораторных тестов диагностики клещевых инфекций на сегодняшний день нет</a:t>
            </a:r>
            <a:r>
              <a:rPr lang="ru-RU" altLang="ru-RU" sz="2400" b="1" dirty="0" smtClean="0">
                <a:solidFill>
                  <a:schemeClr val="tx1"/>
                </a:solidFill>
              </a:rPr>
              <a:t>.</a:t>
            </a:r>
          </a:p>
          <a:p>
            <a:pPr marL="0" indent="0" eaLnBrk="1" hangingPunct="1">
              <a:buNone/>
              <a:defRPr/>
            </a:pPr>
            <a:endParaRPr lang="ru-RU" altLang="ru-RU" sz="2400" b="1" dirty="0">
              <a:solidFill>
                <a:schemeClr val="tx1"/>
              </a:solidFill>
            </a:endParaRPr>
          </a:p>
          <a:p>
            <a:pPr eaLnBrk="1" hangingPunct="1">
              <a:defRPr/>
            </a:pPr>
            <a:r>
              <a:rPr lang="ru-RU" altLang="ru-RU" sz="2400" b="1" dirty="0">
                <a:solidFill>
                  <a:schemeClr val="tx1"/>
                </a:solidFill>
              </a:rPr>
              <a:t>Существуют проблемы в подходах и оценке эффективности этиотропной профилактики этих инфекций.</a:t>
            </a:r>
          </a:p>
          <a:p>
            <a:pPr eaLnBrk="1" hangingPunct="1">
              <a:defRPr/>
            </a:pPr>
            <a:endParaRPr lang="ru-RU" altLang="ru-RU" sz="2400" b="1" dirty="0" smtClean="0">
              <a:solidFill>
                <a:schemeClr val="tx1"/>
              </a:solidFill>
            </a:endParaRPr>
          </a:p>
          <a:p>
            <a:pPr eaLnBrk="1" hangingPunct="1">
              <a:defRPr/>
            </a:pPr>
            <a:endParaRPr lang="ru-RU" altLang="ru-RU" dirty="0" smtClean="0"/>
          </a:p>
        </p:txBody>
      </p:sp>
    </p:spTree>
    <p:extLst>
      <p:ext uri="{BB962C8B-B14F-4D97-AF65-F5344CB8AC3E}">
        <p14:creationId xmlns:p14="http://schemas.microsoft.com/office/powerpoint/2010/main" val="13633499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1273629"/>
            <a:ext cx="8915400" cy="4637593"/>
          </a:xfrm>
        </p:spPr>
        <p:txBody>
          <a:bodyPr>
            <a:normAutofit/>
          </a:bodyPr>
          <a:lstStyle/>
          <a:p>
            <a:pPr algn="just"/>
            <a:r>
              <a:rPr lang="ru-RU" sz="2400" b="1" dirty="0" smtClean="0">
                <a:solidFill>
                  <a:schemeClr val="tx1"/>
                </a:solidFill>
                <a:latin typeface="FranklinGothicBookC"/>
              </a:rPr>
              <a:t>За </a:t>
            </a:r>
            <a:r>
              <a:rPr lang="ru-RU" sz="2400" b="1" dirty="0">
                <a:solidFill>
                  <a:schemeClr val="tx1"/>
                </a:solidFill>
                <a:latin typeface="FranklinGothicBookC"/>
              </a:rPr>
              <a:t>последние 25 лет </a:t>
            </a:r>
            <a:r>
              <a:rPr lang="ru-RU" sz="2400" b="1" dirty="0" err="1">
                <a:solidFill>
                  <a:schemeClr val="tx1"/>
                </a:solidFill>
                <a:latin typeface="FranklinGothicBookC"/>
              </a:rPr>
              <a:t>эпидситуация</a:t>
            </a:r>
            <a:r>
              <a:rPr lang="ru-RU" sz="2400" b="1" dirty="0">
                <a:solidFill>
                  <a:schemeClr val="tx1"/>
                </a:solidFill>
                <a:latin typeface="FranklinGothicBookC"/>
              </a:rPr>
              <a:t> </a:t>
            </a:r>
            <a:r>
              <a:rPr lang="ru-RU" sz="2400" b="1" dirty="0" smtClean="0">
                <a:solidFill>
                  <a:schemeClr val="tx1"/>
                </a:solidFill>
                <a:latin typeface="FranklinGothicBookC"/>
              </a:rPr>
              <a:t>во всех </a:t>
            </a:r>
            <a:r>
              <a:rPr lang="ru-RU" sz="2400" b="1" dirty="0">
                <a:solidFill>
                  <a:schemeClr val="tx1"/>
                </a:solidFill>
                <a:latin typeface="FranklinGothicBookC"/>
              </a:rPr>
              <a:t>регионах сильно изменилась, главным </a:t>
            </a:r>
            <a:r>
              <a:rPr lang="ru-RU" sz="2400" b="1" dirty="0" smtClean="0">
                <a:solidFill>
                  <a:schemeClr val="tx1"/>
                </a:solidFill>
                <a:latin typeface="FranklinGothicBookC"/>
              </a:rPr>
              <a:t>образом </a:t>
            </a:r>
            <a:r>
              <a:rPr lang="ru-RU" sz="2400" b="1" dirty="0">
                <a:solidFill>
                  <a:schemeClr val="tx1"/>
                </a:solidFill>
                <a:latin typeface="FranklinGothicBookC"/>
              </a:rPr>
              <a:t>в связи с появлением множества дачных </a:t>
            </a:r>
            <a:r>
              <a:rPr lang="ru-RU" sz="2400" b="1" dirty="0" smtClean="0">
                <a:solidFill>
                  <a:schemeClr val="tx1"/>
                </a:solidFill>
                <a:latin typeface="FranklinGothicBookC"/>
              </a:rPr>
              <a:t>участков </a:t>
            </a:r>
            <a:r>
              <a:rPr lang="ru-RU" sz="2400" b="1" dirty="0">
                <a:solidFill>
                  <a:schemeClr val="tx1"/>
                </a:solidFill>
                <a:latin typeface="FranklinGothicBookC"/>
              </a:rPr>
              <a:t>вокруг большинства городов и </a:t>
            </a:r>
            <a:r>
              <a:rPr lang="ru-RU" sz="2400" b="1" dirty="0" smtClean="0">
                <a:solidFill>
                  <a:schemeClr val="tx1"/>
                </a:solidFill>
                <a:latin typeface="FranklinGothicBookC"/>
              </a:rPr>
              <a:t>увеличением по </a:t>
            </a:r>
            <a:r>
              <a:rPr lang="ru-RU" sz="2400" b="1" dirty="0">
                <a:solidFill>
                  <a:schemeClr val="tx1"/>
                </a:solidFill>
                <a:latin typeface="FranklinGothicBookC"/>
              </a:rPr>
              <a:t>этим и другим причинам контактов </a:t>
            </a:r>
            <a:r>
              <a:rPr lang="ru-RU" sz="2400" b="1" dirty="0" smtClean="0">
                <a:solidFill>
                  <a:schemeClr val="tx1"/>
                </a:solidFill>
                <a:latin typeface="FranklinGothicBookC"/>
              </a:rPr>
              <a:t>городских </a:t>
            </a:r>
            <a:r>
              <a:rPr lang="ru-RU" sz="2400" b="1" dirty="0">
                <a:solidFill>
                  <a:schemeClr val="tx1"/>
                </a:solidFill>
                <a:latin typeface="FranklinGothicBookC"/>
              </a:rPr>
              <a:t>жителей с природными </a:t>
            </a:r>
            <a:r>
              <a:rPr lang="ru-RU" sz="2400" b="1" dirty="0" smtClean="0">
                <a:solidFill>
                  <a:schemeClr val="tx1"/>
                </a:solidFill>
                <a:latin typeface="FranklinGothicBookC"/>
              </a:rPr>
              <a:t>очагами. </a:t>
            </a:r>
          </a:p>
          <a:p>
            <a:pPr algn="just"/>
            <a:r>
              <a:rPr lang="ru-RU" sz="2400" b="1" dirty="0" smtClean="0">
                <a:solidFill>
                  <a:schemeClr val="tx1"/>
                </a:solidFill>
                <a:latin typeface="FranklinGothicBookC"/>
              </a:rPr>
              <a:t>Возникла необходимость </a:t>
            </a:r>
            <a:r>
              <a:rPr lang="ru-RU" sz="2400" b="1" dirty="0">
                <a:solidFill>
                  <a:schemeClr val="tx1"/>
                </a:solidFill>
                <a:latin typeface="FranklinGothicBookC"/>
              </a:rPr>
              <a:t>в </a:t>
            </a:r>
            <a:r>
              <a:rPr lang="ru-RU" sz="2400" b="1" dirty="0" err="1">
                <a:solidFill>
                  <a:schemeClr val="tx1"/>
                </a:solidFill>
                <a:latin typeface="FranklinGothicBookC"/>
              </a:rPr>
              <a:t>эпидемиологически</a:t>
            </a:r>
            <a:r>
              <a:rPr lang="ru-RU" sz="2400" b="1" dirty="0">
                <a:solidFill>
                  <a:schemeClr val="tx1"/>
                </a:solidFill>
                <a:latin typeface="FranklinGothicBookC"/>
              </a:rPr>
              <a:t> </a:t>
            </a:r>
            <a:r>
              <a:rPr lang="ru-RU" sz="2400" b="1" dirty="0" smtClean="0">
                <a:solidFill>
                  <a:schemeClr val="tx1"/>
                </a:solidFill>
                <a:latin typeface="FranklinGothicBookC"/>
              </a:rPr>
              <a:t>обоснованном выделении </a:t>
            </a:r>
            <a:r>
              <a:rPr lang="ru-RU" sz="2400" b="1" dirty="0">
                <a:solidFill>
                  <a:schemeClr val="tx1"/>
                </a:solidFill>
                <a:latin typeface="FranklinGothicBookC"/>
              </a:rPr>
              <a:t>среди городского населения групп </a:t>
            </a:r>
            <a:r>
              <a:rPr lang="ru-RU" sz="2400" b="1" dirty="0" smtClean="0">
                <a:solidFill>
                  <a:schemeClr val="tx1"/>
                </a:solidFill>
                <a:latin typeface="FranklinGothicBookC"/>
              </a:rPr>
              <a:t>наибольшего </a:t>
            </a:r>
            <a:r>
              <a:rPr lang="ru-RU" sz="2400" b="1" dirty="0">
                <a:solidFill>
                  <a:schemeClr val="tx1"/>
                </a:solidFill>
                <a:latin typeface="FranklinGothicBookC"/>
              </a:rPr>
              <a:t>риска заражения </a:t>
            </a:r>
            <a:r>
              <a:rPr lang="ru-RU" sz="2400" b="1" dirty="0" smtClean="0">
                <a:solidFill>
                  <a:schemeClr val="tx1"/>
                </a:solidFill>
                <a:latin typeface="FranklinGothicBookC"/>
              </a:rPr>
              <a:t>«клещевыми» инфекциями.</a:t>
            </a:r>
            <a:endParaRPr lang="ru-RU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85437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861457" y="576943"/>
            <a:ext cx="9185954" cy="5214258"/>
          </a:xfrm>
        </p:spPr>
        <p:txBody>
          <a:bodyPr/>
          <a:lstStyle/>
          <a:p>
            <a:pPr algn="just"/>
            <a:r>
              <a:rPr lang="ru-RU" altLang="ru-RU" sz="2800" b="1" dirty="0">
                <a:solidFill>
                  <a:schemeClr val="tx1"/>
                </a:solidFill>
                <a:latin typeface="Times New Roman" panose="02020603050405020304" pitchFamily="18" charset="0"/>
              </a:rPr>
              <a:t>К настоящему времени разработаны достаточно эффективные методы специфической и неспецифической </a:t>
            </a:r>
            <a:r>
              <a:rPr lang="ru-RU" alt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профилактики, </a:t>
            </a:r>
            <a:r>
              <a:rPr lang="ru-RU" altLang="ru-RU" sz="2800" b="1" dirty="0">
                <a:solidFill>
                  <a:schemeClr val="tx1"/>
                </a:solidFill>
                <a:latin typeface="Times New Roman" panose="02020603050405020304" pitchFamily="18" charset="0"/>
              </a:rPr>
              <a:t>лабораторной диагностики клещевых инфекций, которые при правильной тактике применения способны значительно снизить заболеваемость населения. </a:t>
            </a:r>
          </a:p>
          <a:p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4226" y="3629094"/>
            <a:ext cx="2627604" cy="2347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62925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b="1" dirty="0" smtClean="0">
                <a:solidFill>
                  <a:srgbClr val="0070C0"/>
                </a:solidFill>
              </a:rPr>
              <a:t>Профилактика клещевых инфекций</a:t>
            </a:r>
            <a:endParaRPr lang="ru-RU" sz="3200" b="1" dirty="0">
              <a:solidFill>
                <a:srgbClr val="0070C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1447800"/>
            <a:ext cx="8915400" cy="4669971"/>
          </a:xfrm>
        </p:spPr>
        <p:txBody>
          <a:bodyPr>
            <a:noAutofit/>
          </a:bodyPr>
          <a:lstStyle/>
          <a:p>
            <a:pPr algn="just"/>
            <a:r>
              <a:rPr lang="ru-RU" sz="2400" b="1" dirty="0">
                <a:solidFill>
                  <a:srgbClr val="000000"/>
                </a:solidFill>
                <a:latin typeface="FranklinGothicBookC"/>
              </a:rPr>
              <a:t>Рациональные меры </a:t>
            </a:r>
            <a:r>
              <a:rPr lang="ru-RU" sz="2400" b="1" dirty="0" smtClean="0">
                <a:solidFill>
                  <a:srgbClr val="000000"/>
                </a:solidFill>
                <a:latin typeface="FranklinGothicBookC"/>
              </a:rPr>
              <a:t>профилактики </a:t>
            </a:r>
            <a:r>
              <a:rPr lang="ru-RU" sz="2400" b="1" dirty="0">
                <a:solidFill>
                  <a:srgbClr val="000000"/>
                </a:solidFill>
                <a:latin typeface="FranklinGothicBookC"/>
              </a:rPr>
              <a:t>должны одновременно защищать от </a:t>
            </a:r>
            <a:r>
              <a:rPr lang="ru-RU" sz="2400" b="1" dirty="0" smtClean="0">
                <a:solidFill>
                  <a:srgbClr val="000000"/>
                </a:solidFill>
                <a:latin typeface="FranklinGothicBookC"/>
              </a:rPr>
              <a:t>всего </a:t>
            </a:r>
            <a:r>
              <a:rPr lang="ru-RU" sz="2400" b="1" dirty="0">
                <a:solidFill>
                  <a:srgbClr val="000000"/>
                </a:solidFill>
                <a:latin typeface="FranklinGothicBookC"/>
              </a:rPr>
              <a:t>комплекса инфекций, передаваемых </a:t>
            </a:r>
            <a:r>
              <a:rPr lang="ru-RU" sz="2400" b="1" dirty="0" smtClean="0">
                <a:solidFill>
                  <a:srgbClr val="000000"/>
                </a:solidFill>
                <a:latin typeface="FranklinGothicBookC"/>
              </a:rPr>
              <a:t>клещами. </a:t>
            </a:r>
            <a:r>
              <a:rPr lang="ru-RU" sz="2400" b="1" dirty="0">
                <a:solidFill>
                  <a:srgbClr val="000000"/>
                </a:solidFill>
                <a:latin typeface="FranklinGothicBookC"/>
              </a:rPr>
              <a:t>При этом важно различать две </a:t>
            </a:r>
            <a:r>
              <a:rPr lang="ru-RU" sz="2400" b="1" dirty="0" smtClean="0">
                <a:solidFill>
                  <a:srgbClr val="000000"/>
                </a:solidFill>
                <a:latin typeface="FranklinGothicBookC"/>
              </a:rPr>
              <a:t>взаимосвязанные</a:t>
            </a:r>
            <a:r>
              <a:rPr lang="ru-RU" sz="2400" b="1" dirty="0">
                <a:solidFill>
                  <a:srgbClr val="000000"/>
                </a:solidFill>
                <a:latin typeface="FranklinGothicBookC"/>
              </a:rPr>
              <a:t>, но далеко не идентичные задачи </a:t>
            </a:r>
            <a:r>
              <a:rPr lang="ru-RU" sz="2400" b="1" dirty="0" smtClean="0">
                <a:solidFill>
                  <a:srgbClr val="000000"/>
                </a:solidFill>
                <a:latin typeface="FranklinGothicBookC"/>
              </a:rPr>
              <a:t>профилактики </a:t>
            </a:r>
            <a:r>
              <a:rPr lang="ru-RU" sz="2400" b="1" dirty="0">
                <a:solidFill>
                  <a:srgbClr val="000000"/>
                </a:solidFill>
                <a:latin typeface="FranklinGothicBookC"/>
              </a:rPr>
              <a:t>природно-очаговых заболеваний, в </a:t>
            </a:r>
            <a:r>
              <a:rPr lang="ru-RU" sz="2400" b="1" dirty="0" smtClean="0">
                <a:solidFill>
                  <a:srgbClr val="000000"/>
                </a:solidFill>
                <a:latin typeface="FranklinGothicBookC"/>
              </a:rPr>
              <a:t>частности инфекций</a:t>
            </a:r>
            <a:r>
              <a:rPr lang="ru-RU" sz="2400" b="1" dirty="0">
                <a:solidFill>
                  <a:srgbClr val="000000"/>
                </a:solidFill>
                <a:latin typeface="FranklinGothicBookC"/>
              </a:rPr>
              <a:t>, передающихся иксодовыми клещами </a:t>
            </a:r>
            <a:r>
              <a:rPr lang="ru-RU" sz="2400" b="1" dirty="0" smtClean="0">
                <a:solidFill>
                  <a:srgbClr val="000000"/>
                </a:solidFill>
                <a:latin typeface="FranklinGothicBookC"/>
              </a:rPr>
              <a:t>:</a:t>
            </a:r>
          </a:p>
          <a:p>
            <a:pPr algn="just"/>
            <a:r>
              <a:rPr lang="ru-RU" sz="2400" b="1" dirty="0" smtClean="0">
                <a:solidFill>
                  <a:srgbClr val="000000"/>
                </a:solidFill>
                <a:latin typeface="FranklinGothicBookC"/>
              </a:rPr>
              <a:t>защита </a:t>
            </a:r>
            <a:r>
              <a:rPr lang="ru-RU" sz="2400" b="1" dirty="0">
                <a:solidFill>
                  <a:srgbClr val="000000"/>
                </a:solidFill>
                <a:latin typeface="FranklinGothicBookC"/>
              </a:rPr>
              <a:t>конкретного человека или </a:t>
            </a:r>
            <a:r>
              <a:rPr lang="ru-RU" sz="2400" b="1" dirty="0" smtClean="0">
                <a:solidFill>
                  <a:srgbClr val="000000"/>
                </a:solidFill>
                <a:latin typeface="FranklinGothicBookC"/>
              </a:rPr>
              <a:t>ограниченной </a:t>
            </a:r>
            <a:r>
              <a:rPr lang="ru-RU" sz="2400" b="1" dirty="0">
                <a:solidFill>
                  <a:srgbClr val="000000"/>
                </a:solidFill>
                <a:latin typeface="FranklinGothicBookC"/>
              </a:rPr>
              <a:t>группы </a:t>
            </a:r>
            <a:r>
              <a:rPr lang="ru-RU" sz="2400" b="1" dirty="0" smtClean="0">
                <a:solidFill>
                  <a:srgbClr val="000000"/>
                </a:solidFill>
                <a:latin typeface="FranklinGothicBookC"/>
              </a:rPr>
              <a:t>людей</a:t>
            </a:r>
          </a:p>
          <a:p>
            <a:pPr algn="just"/>
            <a:r>
              <a:rPr lang="ru-RU" sz="2400" b="1" dirty="0" smtClean="0">
                <a:solidFill>
                  <a:srgbClr val="000000"/>
                </a:solidFill>
                <a:latin typeface="FranklinGothicBookC"/>
              </a:rPr>
              <a:t>снижение </a:t>
            </a:r>
            <a:r>
              <a:rPr lang="ru-RU" sz="2400" b="1" dirty="0">
                <a:solidFill>
                  <a:srgbClr val="000000"/>
                </a:solidFill>
                <a:latin typeface="FranklinGothicBookC"/>
              </a:rPr>
              <a:t>общего уровня </a:t>
            </a:r>
            <a:r>
              <a:rPr lang="ru-RU" sz="2400" b="1" dirty="0" smtClean="0">
                <a:solidFill>
                  <a:srgbClr val="000000"/>
                </a:solidFill>
                <a:latin typeface="FranklinGothicBookC"/>
              </a:rPr>
              <a:t>заболеваемости в </a:t>
            </a:r>
            <a:r>
              <a:rPr lang="ru-RU" sz="2400" b="1" dirty="0">
                <a:solidFill>
                  <a:srgbClr val="000000"/>
                </a:solidFill>
                <a:latin typeface="FranklinGothicBookC"/>
              </a:rPr>
              <a:t>масштабах страны или крупных </a:t>
            </a:r>
            <a:r>
              <a:rPr lang="ru-RU" sz="2400" b="1" dirty="0" smtClean="0">
                <a:solidFill>
                  <a:srgbClr val="000000"/>
                </a:solidFill>
                <a:latin typeface="FranklinGothicBookC"/>
              </a:rPr>
              <a:t>административных </a:t>
            </a:r>
            <a:r>
              <a:rPr lang="ru-RU" sz="2400" b="1" dirty="0">
                <a:solidFill>
                  <a:srgbClr val="000000"/>
                </a:solidFill>
                <a:latin typeface="FranklinGothicBookC"/>
              </a:rPr>
              <a:t>регионов.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27419129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89212" y="417280"/>
            <a:ext cx="8911687" cy="693063"/>
          </a:xfrm>
        </p:spPr>
        <p:txBody>
          <a:bodyPr/>
          <a:lstStyle/>
          <a:p>
            <a:pPr algn="ctr"/>
            <a:r>
              <a:rPr lang="ru-RU" sz="3200" b="1" dirty="0">
                <a:solidFill>
                  <a:srgbClr val="0070C0"/>
                </a:solidFill>
              </a:rPr>
              <a:t>Профилактика клещевых инфекций</a:t>
            </a: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1110344"/>
            <a:ext cx="8915400" cy="5562600"/>
          </a:xfrm>
        </p:spPr>
        <p:txBody>
          <a:bodyPr>
            <a:normAutofit fontScale="92500"/>
          </a:bodyPr>
          <a:lstStyle/>
          <a:p>
            <a:pPr algn="just"/>
            <a:r>
              <a:rPr lang="ru-RU" sz="2000" b="1" dirty="0" smtClean="0">
                <a:solidFill>
                  <a:srgbClr val="FF0000"/>
                </a:solidFill>
              </a:rPr>
              <a:t>Вакцинация</a:t>
            </a:r>
            <a:r>
              <a:rPr lang="ru-RU" sz="2000" b="1" dirty="0" smtClean="0"/>
              <a:t> </a:t>
            </a:r>
            <a:r>
              <a:rPr lang="ru-RU" sz="2000" b="1" dirty="0" smtClean="0">
                <a:solidFill>
                  <a:schemeClr val="tx1"/>
                </a:solidFill>
              </a:rPr>
              <a:t>остается важным </a:t>
            </a:r>
            <a:r>
              <a:rPr lang="ru-RU" sz="2000" b="1" dirty="0">
                <a:solidFill>
                  <a:schemeClr val="tx1"/>
                </a:solidFill>
              </a:rPr>
              <a:t>средством специфической </a:t>
            </a:r>
            <a:r>
              <a:rPr lang="ru-RU" sz="2000" b="1" dirty="0" smtClean="0">
                <a:solidFill>
                  <a:schemeClr val="tx1"/>
                </a:solidFill>
              </a:rPr>
              <a:t>профилактики КЭ </a:t>
            </a:r>
            <a:r>
              <a:rPr lang="ru-RU" sz="2000" b="1" dirty="0">
                <a:solidFill>
                  <a:schemeClr val="tx1"/>
                </a:solidFill>
              </a:rPr>
              <a:t>для защиты конкретного человека или людей</a:t>
            </a:r>
            <a:r>
              <a:rPr lang="ru-RU" sz="2000" b="1" dirty="0" smtClean="0">
                <a:solidFill>
                  <a:schemeClr val="tx1"/>
                </a:solidFill>
              </a:rPr>
              <a:t>, бывающих </a:t>
            </a:r>
            <a:r>
              <a:rPr lang="ru-RU" sz="2000" b="1" dirty="0">
                <a:solidFill>
                  <a:schemeClr val="tx1"/>
                </a:solidFill>
              </a:rPr>
              <a:t>на территории, где регулярно </a:t>
            </a:r>
            <a:r>
              <a:rPr lang="ru-RU" sz="2000" b="1" dirty="0" smtClean="0">
                <a:solidFill>
                  <a:schemeClr val="tx1"/>
                </a:solidFill>
              </a:rPr>
              <a:t>происходят </a:t>
            </a:r>
            <a:r>
              <a:rPr lang="ru-RU" sz="2000" b="1" dirty="0">
                <a:solidFill>
                  <a:schemeClr val="tx1"/>
                </a:solidFill>
              </a:rPr>
              <a:t>заражения. </a:t>
            </a:r>
            <a:endParaRPr lang="ru-RU" sz="2000" b="1" dirty="0" smtClean="0">
              <a:solidFill>
                <a:schemeClr val="tx1"/>
              </a:solidFill>
            </a:endParaRPr>
          </a:p>
          <a:p>
            <a:pPr algn="just"/>
            <a:r>
              <a:rPr lang="ru-RU" sz="2000" b="1" dirty="0">
                <a:solidFill>
                  <a:schemeClr val="tx1"/>
                </a:solidFill>
              </a:rPr>
              <a:t>Использование специфического иммуноглобулина </a:t>
            </a:r>
            <a:r>
              <a:rPr lang="ru-RU" sz="2000" b="1" dirty="0" smtClean="0">
                <a:solidFill>
                  <a:schemeClr val="tx1"/>
                </a:solidFill>
              </a:rPr>
              <a:t>- </a:t>
            </a:r>
            <a:r>
              <a:rPr lang="ru-RU" sz="2000" b="1" dirty="0" smtClean="0">
                <a:solidFill>
                  <a:srgbClr val="FF0000"/>
                </a:solidFill>
              </a:rPr>
              <a:t>пассивная иммунизация</a:t>
            </a:r>
            <a:r>
              <a:rPr lang="ru-RU" sz="2000" b="1" dirty="0" smtClean="0"/>
              <a:t>, </a:t>
            </a:r>
            <a:r>
              <a:rPr lang="ru-RU" sz="2000" b="1" dirty="0">
                <a:solidFill>
                  <a:schemeClr val="tx1"/>
                </a:solidFill>
              </a:rPr>
              <a:t>остается важным средством защиты  конкретного человека от КЭ. </a:t>
            </a:r>
            <a:r>
              <a:rPr lang="ru-RU" sz="2000" b="1" dirty="0" smtClean="0">
                <a:solidFill>
                  <a:schemeClr val="tx1"/>
                </a:solidFill>
              </a:rPr>
              <a:t>Профилактическая эффективность </a:t>
            </a:r>
            <a:r>
              <a:rPr lang="ru-RU" sz="2000" b="1" dirty="0">
                <a:solidFill>
                  <a:schemeClr val="tx1"/>
                </a:solidFill>
              </a:rPr>
              <a:t>зависит от титра вируса в напавшем </a:t>
            </a:r>
            <a:r>
              <a:rPr lang="ru-RU" sz="2000" b="1" dirty="0" smtClean="0">
                <a:solidFill>
                  <a:schemeClr val="tx1"/>
                </a:solidFill>
              </a:rPr>
              <a:t>клеще </a:t>
            </a:r>
            <a:r>
              <a:rPr lang="ru-RU" sz="2000" b="1" dirty="0">
                <a:solidFill>
                  <a:schemeClr val="tx1"/>
                </a:solidFill>
              </a:rPr>
              <a:t>и от титра антител в примененном препарате</a:t>
            </a:r>
            <a:r>
              <a:rPr lang="ru-RU" sz="2000" b="1" dirty="0" smtClean="0">
                <a:solidFill>
                  <a:schemeClr val="tx1"/>
                </a:solidFill>
              </a:rPr>
              <a:t>. </a:t>
            </a:r>
            <a:r>
              <a:rPr lang="ru-RU" sz="2000" b="1" dirty="0" err="1" smtClean="0">
                <a:solidFill>
                  <a:schemeClr val="tx1"/>
                </a:solidFill>
              </a:rPr>
              <a:t>Низкотитражный</a:t>
            </a:r>
            <a:r>
              <a:rPr lang="ru-RU" sz="2000" b="1" dirty="0" smtClean="0">
                <a:solidFill>
                  <a:schemeClr val="tx1"/>
                </a:solidFill>
              </a:rPr>
              <a:t> </a:t>
            </a:r>
            <a:r>
              <a:rPr lang="ru-RU" sz="2000" b="1" dirty="0">
                <a:solidFill>
                  <a:schemeClr val="tx1"/>
                </a:solidFill>
              </a:rPr>
              <a:t>иммуноглобулин всегда мало </a:t>
            </a:r>
            <a:r>
              <a:rPr lang="ru-RU" sz="2000" b="1" dirty="0" smtClean="0">
                <a:solidFill>
                  <a:schemeClr val="tx1"/>
                </a:solidFill>
              </a:rPr>
              <a:t>или недостаточно эффективен</a:t>
            </a:r>
            <a:r>
              <a:rPr lang="ru-RU" sz="2000" b="1" dirty="0" smtClean="0"/>
              <a:t>.</a:t>
            </a:r>
            <a:endParaRPr lang="ru-RU" sz="2000" b="1" dirty="0"/>
          </a:p>
          <a:p>
            <a:pPr algn="just"/>
            <a:r>
              <a:rPr lang="ru-RU" sz="2000" b="1" dirty="0" smtClean="0">
                <a:solidFill>
                  <a:srgbClr val="FF0000"/>
                </a:solidFill>
              </a:rPr>
              <a:t>Метод </a:t>
            </a:r>
            <a:r>
              <a:rPr lang="ru-RU" sz="2000" b="1" dirty="0">
                <a:solidFill>
                  <a:srgbClr val="FF0000"/>
                </a:solidFill>
              </a:rPr>
              <a:t>предупредительной терапии </a:t>
            </a:r>
            <a:r>
              <a:rPr lang="ru-RU" sz="2000" b="1" dirty="0" smtClean="0">
                <a:solidFill>
                  <a:schemeClr val="tx1"/>
                </a:solidFill>
              </a:rPr>
              <a:t>ИКБ, ГАЧ и МЭЧ эффективен </a:t>
            </a:r>
            <a:r>
              <a:rPr lang="ru-RU" sz="2000" b="1" dirty="0">
                <a:solidFill>
                  <a:schemeClr val="tx1"/>
                </a:solidFill>
              </a:rPr>
              <a:t>при защите конкретного пациента. </a:t>
            </a:r>
            <a:r>
              <a:rPr lang="ru-RU" sz="2000" b="1" dirty="0" smtClean="0">
                <a:solidFill>
                  <a:schemeClr val="tx1"/>
                </a:solidFill>
              </a:rPr>
              <a:t>Он </a:t>
            </a:r>
            <a:r>
              <a:rPr lang="ru-RU" sz="2000" b="1" dirty="0">
                <a:solidFill>
                  <a:schemeClr val="tx1"/>
                </a:solidFill>
              </a:rPr>
              <a:t>заключается в </a:t>
            </a:r>
            <a:r>
              <a:rPr lang="ru-RU" sz="2000" b="1" dirty="0" smtClean="0">
                <a:solidFill>
                  <a:schemeClr val="tx1"/>
                </a:solidFill>
              </a:rPr>
              <a:t>превентивном </a:t>
            </a:r>
            <a:r>
              <a:rPr lang="ru-RU" sz="2000" b="1" dirty="0">
                <a:solidFill>
                  <a:schemeClr val="tx1"/>
                </a:solidFill>
              </a:rPr>
              <a:t>приеме этиотропного антибиотика при </a:t>
            </a:r>
            <a:r>
              <a:rPr lang="ru-RU" sz="2000" b="1" dirty="0" smtClean="0">
                <a:solidFill>
                  <a:schemeClr val="tx1"/>
                </a:solidFill>
              </a:rPr>
              <a:t>обнаружении </a:t>
            </a:r>
            <a:r>
              <a:rPr lang="ru-RU" sz="2000" b="1" dirty="0">
                <a:solidFill>
                  <a:schemeClr val="tx1"/>
                </a:solidFill>
              </a:rPr>
              <a:t>возбудителей у клеща, </a:t>
            </a:r>
            <a:r>
              <a:rPr lang="ru-RU" sz="2000" b="1" dirty="0" smtClean="0">
                <a:solidFill>
                  <a:schemeClr val="tx1"/>
                </a:solidFill>
              </a:rPr>
              <a:t>прикрепившегося </a:t>
            </a:r>
            <a:r>
              <a:rPr lang="ru-RU" sz="2000" b="1" dirty="0">
                <a:solidFill>
                  <a:schemeClr val="tx1"/>
                </a:solidFill>
              </a:rPr>
              <a:t>к телу человека, то есть применим лишь к тем, </a:t>
            </a:r>
            <a:r>
              <a:rPr lang="ru-RU" sz="2000" b="1" dirty="0" smtClean="0">
                <a:solidFill>
                  <a:schemeClr val="tx1"/>
                </a:solidFill>
              </a:rPr>
              <a:t>кто обращается </a:t>
            </a:r>
            <a:r>
              <a:rPr lang="ru-RU" sz="2000" b="1" dirty="0">
                <a:solidFill>
                  <a:schemeClr val="tx1"/>
                </a:solidFill>
              </a:rPr>
              <a:t>в медицинское учреждение после </a:t>
            </a:r>
            <a:r>
              <a:rPr lang="ru-RU" sz="2000" b="1" dirty="0" smtClean="0">
                <a:solidFill>
                  <a:schemeClr val="tx1"/>
                </a:solidFill>
              </a:rPr>
              <a:t>укуса этого </a:t>
            </a:r>
            <a:r>
              <a:rPr lang="ru-RU" sz="2000" b="1" dirty="0">
                <a:solidFill>
                  <a:schemeClr val="tx1"/>
                </a:solidFill>
              </a:rPr>
              <a:t>переносчика</a:t>
            </a:r>
            <a:r>
              <a:rPr lang="ru-RU" sz="2000" b="1" dirty="0" smtClean="0">
                <a:solidFill>
                  <a:schemeClr val="tx1"/>
                </a:solidFill>
              </a:rPr>
              <a:t>. </a:t>
            </a:r>
          </a:p>
          <a:p>
            <a:pPr algn="just"/>
            <a:r>
              <a:rPr lang="ru-RU" altLang="ru-RU" sz="2000" b="1" dirty="0" smtClean="0">
                <a:solidFill>
                  <a:schemeClr val="tx1"/>
                </a:solidFill>
                <a:cs typeface="Arial" panose="020B0604020202020204" pitchFamily="34" charset="0"/>
              </a:rPr>
              <a:t>Для</a:t>
            </a:r>
            <a:r>
              <a:rPr lang="ru-RU" altLang="ru-RU" sz="2000" b="1" dirty="0" smtClean="0">
                <a:solidFill>
                  <a:srgbClr val="FF0000"/>
                </a:solidFill>
                <a:cs typeface="Arial" panose="020B0604020202020204" pitchFamily="34" charset="0"/>
              </a:rPr>
              <a:t> превентивной терапии </a:t>
            </a:r>
            <a:r>
              <a:rPr lang="ru-RU" altLang="ru-RU" sz="2000" b="1" dirty="0" smtClean="0">
                <a:solidFill>
                  <a:schemeClr val="tx1"/>
                </a:solidFill>
                <a:cs typeface="Arial" panose="020B0604020202020204" pitchFamily="34" charset="0"/>
              </a:rPr>
              <a:t>применяют – </a:t>
            </a:r>
            <a:r>
              <a:rPr lang="ru-RU" altLang="ru-RU" sz="2000" b="1" dirty="0">
                <a:solidFill>
                  <a:schemeClr val="tx1"/>
                </a:solidFill>
                <a:cs typeface="Arial" panose="020B0604020202020204" pitchFamily="34" charset="0"/>
              </a:rPr>
              <a:t>пенициллины, тетрациклины, цефалоспорины, </a:t>
            </a:r>
            <a:r>
              <a:rPr lang="ru-RU" altLang="ru-RU" sz="2000" b="1" dirty="0" err="1">
                <a:solidFill>
                  <a:schemeClr val="tx1"/>
                </a:solidFill>
                <a:cs typeface="Arial" panose="020B0604020202020204" pitchFamily="34" charset="0"/>
              </a:rPr>
              <a:t>фторхинолоны</a:t>
            </a:r>
            <a:r>
              <a:rPr lang="ru-RU" altLang="ru-RU" sz="2000" b="1" dirty="0">
                <a:solidFill>
                  <a:schemeClr val="tx1"/>
                </a:solidFill>
                <a:cs typeface="Arial" panose="020B0604020202020204" pitchFamily="34" charset="0"/>
              </a:rPr>
              <a:t>.</a:t>
            </a:r>
          </a:p>
          <a:p>
            <a:pPr algn="just"/>
            <a:endParaRPr lang="ru-RU" sz="2000" b="1" dirty="0" smtClean="0"/>
          </a:p>
          <a:p>
            <a:pPr algn="just"/>
            <a:endParaRPr lang="ru-RU" sz="2000" b="1" dirty="0" smtClean="0"/>
          </a:p>
          <a:p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9691981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80147"/>
          </a:xfrm>
        </p:spPr>
        <p:txBody>
          <a:bodyPr/>
          <a:lstStyle/>
          <a:p>
            <a:pPr algn="ctr"/>
            <a:r>
              <a:rPr lang="ru-RU" sz="3200" b="1" dirty="0">
                <a:solidFill>
                  <a:srgbClr val="0070C0"/>
                </a:solidFill>
              </a:rPr>
              <a:t>Профилактика клещевых инфекций</a:t>
            </a: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850571" y="1404257"/>
            <a:ext cx="9654041" cy="4931229"/>
          </a:xfrm>
        </p:spPr>
        <p:txBody>
          <a:bodyPr>
            <a:normAutofit/>
          </a:bodyPr>
          <a:lstStyle/>
          <a:p>
            <a:pPr algn="just"/>
            <a:r>
              <a:rPr lang="ru-RU" sz="2000" b="1" dirty="0">
                <a:solidFill>
                  <a:schemeClr val="tx1"/>
                </a:solidFill>
              </a:rPr>
              <a:t>Накоплен обширный опыт успешного </a:t>
            </a:r>
            <a:r>
              <a:rPr lang="ru-RU" sz="2000" b="1" dirty="0" smtClean="0">
                <a:solidFill>
                  <a:schemeClr val="tx1"/>
                </a:solidFill>
              </a:rPr>
              <a:t>подавления </a:t>
            </a:r>
            <a:r>
              <a:rPr lang="ru-RU" sz="2000" b="1" dirty="0">
                <a:solidFill>
                  <a:schemeClr val="tx1"/>
                </a:solidFill>
              </a:rPr>
              <a:t>природных очагов КЭ и, как теперь </a:t>
            </a:r>
            <a:r>
              <a:rPr lang="ru-RU" sz="2000" b="1" dirty="0" smtClean="0">
                <a:solidFill>
                  <a:schemeClr val="tx1"/>
                </a:solidFill>
              </a:rPr>
              <a:t>можно предполагать</a:t>
            </a:r>
            <a:r>
              <a:rPr lang="ru-RU" sz="2000" b="1" dirty="0">
                <a:solidFill>
                  <a:schemeClr val="tx1"/>
                </a:solidFill>
              </a:rPr>
              <a:t>, одновременно паразитарных </a:t>
            </a:r>
            <a:r>
              <a:rPr lang="ru-RU" sz="2000" b="1" dirty="0" smtClean="0">
                <a:solidFill>
                  <a:schemeClr val="tx1"/>
                </a:solidFill>
              </a:rPr>
              <a:t>систем ИКБ</a:t>
            </a:r>
            <a:r>
              <a:rPr lang="ru-RU" sz="2000" b="1" dirty="0">
                <a:solidFill>
                  <a:schemeClr val="tx1"/>
                </a:solidFill>
              </a:rPr>
              <a:t>, ГАЧ и МЭЧ путем истребления основного </a:t>
            </a:r>
            <a:r>
              <a:rPr lang="ru-RU" sz="2000" b="1" dirty="0" smtClean="0">
                <a:solidFill>
                  <a:schemeClr val="tx1"/>
                </a:solidFill>
              </a:rPr>
              <a:t>переносчика </a:t>
            </a:r>
            <a:r>
              <a:rPr lang="ru-RU" sz="2000" b="1" dirty="0">
                <a:solidFill>
                  <a:schemeClr val="tx1"/>
                </a:solidFill>
              </a:rPr>
              <a:t>на больших площадях препаратами </a:t>
            </a:r>
            <a:r>
              <a:rPr lang="ru-RU" sz="2000" b="1" dirty="0" smtClean="0">
                <a:solidFill>
                  <a:schemeClr val="tx1"/>
                </a:solidFill>
              </a:rPr>
              <a:t>ДДТ. </a:t>
            </a:r>
          </a:p>
          <a:p>
            <a:pPr algn="just"/>
            <a:r>
              <a:rPr lang="ru-RU" sz="2000" b="1" dirty="0" smtClean="0">
                <a:solidFill>
                  <a:schemeClr val="tx1"/>
                </a:solidFill>
              </a:rPr>
              <a:t>Это </a:t>
            </a:r>
            <a:r>
              <a:rPr lang="ru-RU" sz="2000" b="1" dirty="0">
                <a:solidFill>
                  <a:schemeClr val="tx1"/>
                </a:solidFill>
              </a:rPr>
              <a:t>мероприятие было </a:t>
            </a:r>
            <a:r>
              <a:rPr lang="ru-RU" sz="2000" b="1" dirty="0" err="1">
                <a:solidFill>
                  <a:schemeClr val="tx1"/>
                </a:solidFill>
              </a:rPr>
              <a:t>эпидемически</a:t>
            </a:r>
            <a:r>
              <a:rPr lang="ru-RU" sz="2000" b="1" dirty="0">
                <a:solidFill>
                  <a:schemeClr val="tx1"/>
                </a:solidFill>
              </a:rPr>
              <a:t> и </a:t>
            </a:r>
            <a:r>
              <a:rPr lang="ru-RU" sz="2000" b="1" dirty="0" smtClean="0">
                <a:solidFill>
                  <a:schemeClr val="tx1"/>
                </a:solidFill>
              </a:rPr>
              <a:t>экономически </a:t>
            </a:r>
            <a:r>
              <a:rPr lang="ru-RU" sz="2000" b="1" dirty="0">
                <a:solidFill>
                  <a:schemeClr val="tx1"/>
                </a:solidFill>
              </a:rPr>
              <a:t>оправдано в тех случаях, когда </a:t>
            </a:r>
            <a:r>
              <a:rPr lang="ru-RU" sz="2000" b="1" dirty="0" smtClean="0">
                <a:solidFill>
                  <a:schemeClr val="tx1"/>
                </a:solidFill>
              </a:rPr>
              <a:t>однократная </a:t>
            </a:r>
            <a:r>
              <a:rPr lang="ru-RU" sz="2000" b="1" dirty="0">
                <a:solidFill>
                  <a:schemeClr val="tx1"/>
                </a:solidFill>
              </a:rPr>
              <a:t>обработка конкретных лесных массивов</a:t>
            </a:r>
            <a:r>
              <a:rPr lang="ru-RU" sz="2000" b="1" dirty="0" smtClean="0">
                <a:solidFill>
                  <a:schemeClr val="tx1"/>
                </a:solidFill>
              </a:rPr>
              <a:t>, занятых </a:t>
            </a:r>
            <a:r>
              <a:rPr lang="ru-RU" sz="2000" b="1" dirty="0">
                <a:solidFill>
                  <a:schemeClr val="tx1"/>
                </a:solidFill>
              </a:rPr>
              <a:t>природными очагами с высоким </a:t>
            </a:r>
            <a:r>
              <a:rPr lang="ru-RU" sz="2000" b="1" dirty="0" err="1" smtClean="0">
                <a:solidFill>
                  <a:schemeClr val="tx1"/>
                </a:solidFill>
              </a:rPr>
              <a:t>лоймопотенциалом</a:t>
            </a:r>
            <a:r>
              <a:rPr lang="ru-RU" sz="2000" b="1" dirty="0">
                <a:solidFill>
                  <a:schemeClr val="tx1"/>
                </a:solidFill>
              </a:rPr>
              <a:t>, </a:t>
            </a:r>
            <a:r>
              <a:rPr lang="ru-RU" sz="2000" b="1" dirty="0" smtClean="0">
                <a:solidFill>
                  <a:schemeClr val="tx1"/>
                </a:solidFill>
              </a:rPr>
              <a:t>предотвращала </a:t>
            </a:r>
            <a:r>
              <a:rPr lang="ru-RU" sz="2000" b="1" dirty="0">
                <a:solidFill>
                  <a:schemeClr val="tx1"/>
                </a:solidFill>
              </a:rPr>
              <a:t>множество заражений</a:t>
            </a:r>
            <a:r>
              <a:rPr lang="ru-RU" sz="2000" b="1" dirty="0" smtClean="0">
                <a:solidFill>
                  <a:schemeClr val="tx1"/>
                </a:solidFill>
              </a:rPr>
              <a:t>, происходивших </a:t>
            </a:r>
            <a:r>
              <a:rPr lang="ru-RU" sz="2000" b="1" dirty="0">
                <a:solidFill>
                  <a:schemeClr val="tx1"/>
                </a:solidFill>
              </a:rPr>
              <a:t>на обработанной территории, и </a:t>
            </a:r>
            <a:r>
              <a:rPr lang="ru-RU" sz="2000" b="1" dirty="0" smtClean="0">
                <a:solidFill>
                  <a:schemeClr val="tx1"/>
                </a:solidFill>
              </a:rPr>
              <a:t>приводила </a:t>
            </a:r>
            <a:r>
              <a:rPr lang="ru-RU" sz="2000" b="1" dirty="0">
                <a:solidFill>
                  <a:schemeClr val="tx1"/>
                </a:solidFill>
              </a:rPr>
              <a:t>к заметному снижению заболеваемости </a:t>
            </a:r>
            <a:r>
              <a:rPr lang="ru-RU" sz="2000" b="1" dirty="0" smtClean="0">
                <a:solidFill>
                  <a:schemeClr val="tx1"/>
                </a:solidFill>
              </a:rPr>
              <a:t>на протяжении </a:t>
            </a:r>
            <a:r>
              <a:rPr lang="ru-RU" sz="2000" b="1" dirty="0">
                <a:solidFill>
                  <a:schemeClr val="tx1"/>
                </a:solidFill>
              </a:rPr>
              <a:t>ряда последующих </a:t>
            </a:r>
            <a:r>
              <a:rPr lang="ru-RU" sz="2000" b="1" dirty="0" smtClean="0">
                <a:solidFill>
                  <a:schemeClr val="tx1"/>
                </a:solidFill>
              </a:rPr>
              <a:t>лет.</a:t>
            </a:r>
          </a:p>
          <a:p>
            <a:pPr algn="just"/>
            <a:r>
              <a:rPr lang="ru-RU" sz="2000" b="1" dirty="0">
                <a:solidFill>
                  <a:schemeClr val="tx1"/>
                </a:solidFill>
              </a:rPr>
              <a:t>С 1989 года, как известно, из-за большой </a:t>
            </a:r>
            <a:r>
              <a:rPr lang="ru-RU" sz="2000" b="1" dirty="0" smtClean="0">
                <a:solidFill>
                  <a:schemeClr val="tx1"/>
                </a:solidFill>
              </a:rPr>
              <a:t>токсичности </a:t>
            </a:r>
            <a:r>
              <a:rPr lang="ru-RU" sz="2000" b="1" dirty="0">
                <a:solidFill>
                  <a:schemeClr val="tx1"/>
                </a:solidFill>
              </a:rPr>
              <a:t>и кумулятивных свойств ДДТ его </a:t>
            </a:r>
            <a:r>
              <a:rPr lang="ru-RU" sz="2000" b="1" dirty="0" smtClean="0">
                <a:solidFill>
                  <a:schemeClr val="tx1"/>
                </a:solidFill>
              </a:rPr>
              <a:t>применение прекратилось</a:t>
            </a:r>
            <a:r>
              <a:rPr lang="ru-RU" sz="2000" b="1" dirty="0">
                <a:solidFill>
                  <a:schemeClr val="tx1"/>
                </a:solidFill>
              </a:rPr>
              <a:t>.</a:t>
            </a:r>
            <a:endParaRPr lang="ru-RU" sz="2000" b="1" dirty="0" smtClean="0">
              <a:solidFill>
                <a:schemeClr val="tx1"/>
              </a:solidFill>
            </a:endParaRPr>
          </a:p>
          <a:p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2655092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3200" b="1" dirty="0">
                <a:solidFill>
                  <a:srgbClr val="0070C0"/>
                </a:solidFill>
              </a:rPr>
              <a:t>Профилактика клещевых инфекций</a:t>
            </a: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56657" y="1545771"/>
            <a:ext cx="10178143" cy="4365451"/>
          </a:xfrm>
        </p:spPr>
        <p:txBody>
          <a:bodyPr>
            <a:noAutofit/>
          </a:bodyPr>
          <a:lstStyle/>
          <a:p>
            <a:pPr algn="just"/>
            <a:r>
              <a:rPr lang="ru-RU" sz="2000" b="1" dirty="0">
                <a:solidFill>
                  <a:schemeClr val="tx1"/>
                </a:solidFill>
              </a:rPr>
              <a:t>Все пестициды, разрешенные в настоящее </a:t>
            </a:r>
            <a:r>
              <a:rPr lang="ru-RU" sz="2000" b="1" dirty="0" smtClean="0">
                <a:solidFill>
                  <a:schemeClr val="tx1"/>
                </a:solidFill>
              </a:rPr>
              <a:t>время </a:t>
            </a:r>
            <a:r>
              <a:rPr lang="ru-RU" sz="2000" b="1" dirty="0">
                <a:solidFill>
                  <a:schemeClr val="tx1"/>
                </a:solidFill>
              </a:rPr>
              <a:t>для борьбы с клещами, нестойки и </a:t>
            </a:r>
            <a:r>
              <a:rPr lang="ru-RU" sz="2000" b="1" dirty="0" smtClean="0">
                <a:solidFill>
                  <a:schemeClr val="tx1"/>
                </a:solidFill>
              </a:rPr>
              <a:t>утрачивают свое </a:t>
            </a:r>
            <a:r>
              <a:rPr lang="ru-RU" sz="2000" b="1" dirty="0">
                <a:solidFill>
                  <a:schemeClr val="tx1"/>
                </a:solidFill>
              </a:rPr>
              <a:t>действие через 1 – 1,5 месяца. </a:t>
            </a:r>
            <a:endParaRPr lang="ru-RU" sz="2000" b="1" dirty="0" smtClean="0">
              <a:solidFill>
                <a:schemeClr val="tx1"/>
              </a:solidFill>
            </a:endParaRPr>
          </a:p>
          <a:p>
            <a:pPr algn="just"/>
            <a:r>
              <a:rPr lang="ru-RU" sz="2000" b="1" dirty="0" smtClean="0">
                <a:solidFill>
                  <a:schemeClr val="tx1"/>
                </a:solidFill>
              </a:rPr>
              <a:t>Учитывая продолжительность </a:t>
            </a:r>
            <a:r>
              <a:rPr lang="ru-RU" sz="2000" b="1" dirty="0">
                <a:solidFill>
                  <a:schemeClr val="tx1"/>
                </a:solidFill>
              </a:rPr>
              <a:t>периода активности клещей в </a:t>
            </a:r>
            <a:r>
              <a:rPr lang="ru-RU" sz="2000" b="1" dirty="0" smtClean="0">
                <a:solidFill>
                  <a:schemeClr val="tx1"/>
                </a:solidFill>
              </a:rPr>
              <a:t>разных </a:t>
            </a:r>
            <a:r>
              <a:rPr lang="ru-RU" sz="2000" b="1" dirty="0">
                <a:solidFill>
                  <a:schemeClr val="tx1"/>
                </a:solidFill>
              </a:rPr>
              <a:t>частях их ареалов, для достижения </a:t>
            </a:r>
            <a:r>
              <a:rPr lang="ru-RU" sz="2000" b="1" dirty="0" smtClean="0">
                <a:solidFill>
                  <a:schemeClr val="tx1"/>
                </a:solidFill>
              </a:rPr>
              <a:t>эпидемической </a:t>
            </a:r>
            <a:r>
              <a:rPr lang="ru-RU" sz="2000" b="1" dirty="0">
                <a:solidFill>
                  <a:schemeClr val="tx1"/>
                </a:solidFill>
              </a:rPr>
              <a:t>эффективности обработки ее нужно </a:t>
            </a:r>
            <a:r>
              <a:rPr lang="ru-RU" sz="2000" b="1" dirty="0" smtClean="0">
                <a:solidFill>
                  <a:schemeClr val="tx1"/>
                </a:solidFill>
              </a:rPr>
              <a:t>проводить минимум </a:t>
            </a:r>
            <a:r>
              <a:rPr lang="ru-RU" sz="2000" b="1" dirty="0">
                <a:solidFill>
                  <a:schemeClr val="tx1"/>
                </a:solidFill>
              </a:rPr>
              <a:t>дважды за сезон</a:t>
            </a:r>
            <a:r>
              <a:rPr lang="ru-RU" sz="2000" b="1" dirty="0" smtClean="0">
                <a:solidFill>
                  <a:schemeClr val="tx1"/>
                </a:solidFill>
              </a:rPr>
              <a:t>.</a:t>
            </a:r>
          </a:p>
          <a:p>
            <a:pPr algn="just"/>
            <a:r>
              <a:rPr lang="ru-RU" sz="2000" b="1" dirty="0">
                <a:solidFill>
                  <a:schemeClr val="tx1"/>
                </a:solidFill>
              </a:rPr>
              <a:t>П</a:t>
            </a:r>
            <a:r>
              <a:rPr lang="ru-RU" sz="2000" b="1" dirty="0" smtClean="0">
                <a:solidFill>
                  <a:schemeClr val="tx1"/>
                </a:solidFill>
              </a:rPr>
              <a:t>ротивоклещевая </a:t>
            </a:r>
            <a:r>
              <a:rPr lang="ru-RU" sz="2000" b="1" dirty="0">
                <a:solidFill>
                  <a:schemeClr val="tx1"/>
                </a:solidFill>
              </a:rPr>
              <a:t>обработка по четким </a:t>
            </a:r>
            <a:r>
              <a:rPr lang="ru-RU" sz="2000" b="1" dirty="0" smtClean="0">
                <a:solidFill>
                  <a:schemeClr val="tx1"/>
                </a:solidFill>
              </a:rPr>
              <a:t>эпидемиологическим </a:t>
            </a:r>
            <a:r>
              <a:rPr lang="ru-RU" sz="2000" b="1" dirty="0">
                <a:solidFill>
                  <a:schemeClr val="tx1"/>
                </a:solidFill>
              </a:rPr>
              <a:t>показаниям ограниченной территории </a:t>
            </a:r>
            <a:r>
              <a:rPr lang="ru-RU" sz="2000" b="1" dirty="0" smtClean="0">
                <a:solidFill>
                  <a:schemeClr val="tx1"/>
                </a:solidFill>
              </a:rPr>
              <a:t>оздоровительных </a:t>
            </a:r>
            <a:r>
              <a:rPr lang="ru-RU" sz="2000" b="1" dirty="0">
                <a:solidFill>
                  <a:schemeClr val="tx1"/>
                </a:solidFill>
              </a:rPr>
              <a:t>учреждений, воинских частей, </a:t>
            </a:r>
            <a:r>
              <a:rPr lang="ru-RU" sz="2000" b="1" dirty="0" smtClean="0">
                <a:solidFill>
                  <a:schemeClr val="tx1"/>
                </a:solidFill>
              </a:rPr>
              <a:t>лесных поселений</a:t>
            </a:r>
            <a:r>
              <a:rPr lang="ru-RU" sz="2000" b="1" dirty="0">
                <a:solidFill>
                  <a:schemeClr val="tx1"/>
                </a:solidFill>
              </a:rPr>
              <a:t>, садово-огородных и дачных участков </a:t>
            </a:r>
            <a:r>
              <a:rPr lang="ru-RU" sz="2000" b="1" dirty="0" smtClean="0">
                <a:solidFill>
                  <a:schemeClr val="tx1"/>
                </a:solidFill>
              </a:rPr>
              <a:t>в тех </a:t>
            </a:r>
            <a:r>
              <a:rPr lang="ru-RU" sz="2000" b="1" dirty="0">
                <a:solidFill>
                  <a:schemeClr val="tx1"/>
                </a:solidFill>
              </a:rPr>
              <a:t>случаях, когда она приводит к истреблению </a:t>
            </a:r>
            <a:r>
              <a:rPr lang="ru-RU" sz="2000" b="1" dirty="0" smtClean="0">
                <a:solidFill>
                  <a:schemeClr val="tx1"/>
                </a:solidFill>
              </a:rPr>
              <a:t>или существенному </a:t>
            </a:r>
            <a:r>
              <a:rPr lang="ru-RU" sz="2000" b="1" dirty="0">
                <a:solidFill>
                  <a:schemeClr val="tx1"/>
                </a:solidFill>
              </a:rPr>
              <a:t>снижению численности клещей </a:t>
            </a:r>
            <a:r>
              <a:rPr lang="ru-RU" sz="2000" b="1" dirty="0" smtClean="0">
                <a:solidFill>
                  <a:schemeClr val="tx1"/>
                </a:solidFill>
              </a:rPr>
              <a:t>и защищает </a:t>
            </a:r>
            <a:r>
              <a:rPr lang="ru-RU" sz="2000" b="1" dirty="0">
                <a:solidFill>
                  <a:schemeClr val="tx1"/>
                </a:solidFill>
              </a:rPr>
              <a:t>определенную группу людей, </a:t>
            </a:r>
            <a:r>
              <a:rPr lang="ru-RU" sz="2000" b="1" dirty="0" smtClean="0">
                <a:solidFill>
                  <a:schemeClr val="tx1"/>
                </a:solidFill>
              </a:rPr>
              <a:t>несомненно</a:t>
            </a:r>
            <a:r>
              <a:rPr lang="ru-RU" sz="2000" b="1" dirty="0">
                <a:solidFill>
                  <a:schemeClr val="tx1"/>
                </a:solidFill>
              </a:rPr>
              <a:t>, остается важным средством профилактики </a:t>
            </a:r>
            <a:r>
              <a:rPr lang="ru-RU" sz="2000" b="1" dirty="0" smtClean="0">
                <a:solidFill>
                  <a:schemeClr val="tx1"/>
                </a:solidFill>
              </a:rPr>
              <a:t>не только </a:t>
            </a:r>
            <a:r>
              <a:rPr lang="ru-RU" sz="2000" b="1" dirty="0">
                <a:solidFill>
                  <a:schemeClr val="tx1"/>
                </a:solidFill>
              </a:rPr>
              <a:t>КЭ, но и всего </a:t>
            </a:r>
            <a:r>
              <a:rPr lang="ru-RU" sz="2000" b="1" dirty="0" smtClean="0">
                <a:solidFill>
                  <a:schemeClr val="tx1"/>
                </a:solidFill>
              </a:rPr>
              <a:t>комплекса </a:t>
            </a:r>
            <a:r>
              <a:rPr lang="ru-RU" sz="2000" b="1" dirty="0">
                <a:solidFill>
                  <a:schemeClr val="tx1"/>
                </a:solidFill>
              </a:rPr>
              <a:t>инфекций, </a:t>
            </a:r>
            <a:r>
              <a:rPr lang="ru-RU" sz="2000" b="1" dirty="0" smtClean="0">
                <a:solidFill>
                  <a:schemeClr val="tx1"/>
                </a:solidFill>
              </a:rPr>
              <a:t>передающихся </a:t>
            </a:r>
            <a:r>
              <a:rPr lang="ru-RU" sz="2000" b="1" dirty="0">
                <a:solidFill>
                  <a:schemeClr val="tx1"/>
                </a:solidFill>
              </a:rPr>
              <a:t>этими </a:t>
            </a:r>
            <a:r>
              <a:rPr lang="ru-RU" sz="2000" b="1" dirty="0" smtClean="0">
                <a:solidFill>
                  <a:schemeClr val="tx1"/>
                </a:solidFill>
              </a:rPr>
              <a:t>членистоногими.</a:t>
            </a:r>
            <a:endParaRPr lang="ru-RU" sz="20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78975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89212" y="319310"/>
            <a:ext cx="8911687" cy="943433"/>
          </a:xfrm>
        </p:spPr>
        <p:txBody>
          <a:bodyPr/>
          <a:lstStyle/>
          <a:p>
            <a:pPr algn="ctr"/>
            <a:r>
              <a:rPr lang="ru-RU" sz="3200" b="1" dirty="0">
                <a:solidFill>
                  <a:srgbClr val="0070C0"/>
                </a:solidFill>
              </a:rPr>
              <a:t>Профилактика клещевых инфекций</a:t>
            </a: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91343" y="1153887"/>
            <a:ext cx="10013269" cy="5116284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ru-RU" sz="2000" b="1" dirty="0" smtClean="0">
                <a:solidFill>
                  <a:schemeClr val="tx1"/>
                </a:solidFill>
              </a:rPr>
              <a:t>В </a:t>
            </a:r>
            <a:r>
              <a:rPr lang="ru-RU" sz="2000" b="1" dirty="0">
                <a:solidFill>
                  <a:schemeClr val="tx1"/>
                </a:solidFill>
              </a:rPr>
              <a:t>перспективе важнейшее значение будет </a:t>
            </a:r>
            <a:r>
              <a:rPr lang="ru-RU" sz="2000" b="1" dirty="0" smtClean="0">
                <a:solidFill>
                  <a:schemeClr val="tx1"/>
                </a:solidFill>
              </a:rPr>
              <a:t>иметь неспецифическая </a:t>
            </a:r>
            <a:r>
              <a:rPr lang="ru-RU" sz="2000" b="1" dirty="0">
                <a:solidFill>
                  <a:schemeClr val="tx1"/>
                </a:solidFill>
              </a:rPr>
              <a:t>профилактика и, в частности</a:t>
            </a:r>
            <a:r>
              <a:rPr lang="ru-RU" sz="2000" b="1" dirty="0" smtClean="0">
                <a:solidFill>
                  <a:schemeClr val="tx1"/>
                </a:solidFill>
              </a:rPr>
              <a:t>, массовое </a:t>
            </a:r>
            <a:r>
              <a:rPr lang="ru-RU" sz="2000" b="1" dirty="0">
                <a:solidFill>
                  <a:schemeClr val="tx1"/>
                </a:solidFill>
              </a:rPr>
              <a:t>применение эффективных мер </a:t>
            </a:r>
            <a:r>
              <a:rPr lang="ru-RU" sz="2000" b="1" dirty="0" smtClean="0">
                <a:solidFill>
                  <a:schemeClr val="tx1"/>
                </a:solidFill>
              </a:rPr>
              <a:t>индивидуальной </a:t>
            </a:r>
            <a:r>
              <a:rPr lang="ru-RU" sz="2000" b="1" dirty="0">
                <a:solidFill>
                  <a:schemeClr val="tx1"/>
                </a:solidFill>
              </a:rPr>
              <a:t>защиты, предохраняющих человека </a:t>
            </a:r>
            <a:r>
              <a:rPr lang="ru-RU" sz="2000" b="1" dirty="0" smtClean="0">
                <a:solidFill>
                  <a:schemeClr val="tx1"/>
                </a:solidFill>
              </a:rPr>
              <a:t>от самого </a:t>
            </a:r>
            <a:r>
              <a:rPr lang="ru-RU" sz="2000" b="1" dirty="0">
                <a:solidFill>
                  <a:schemeClr val="tx1"/>
                </a:solidFill>
              </a:rPr>
              <a:t>укуса клещей и, следовательно, от </a:t>
            </a:r>
            <a:r>
              <a:rPr lang="ru-RU" sz="2000" b="1" dirty="0" smtClean="0">
                <a:solidFill>
                  <a:schemeClr val="tx1"/>
                </a:solidFill>
              </a:rPr>
              <a:t>любой передающейся </a:t>
            </a:r>
            <a:r>
              <a:rPr lang="ru-RU" sz="2000" b="1" dirty="0">
                <a:solidFill>
                  <a:schemeClr val="tx1"/>
                </a:solidFill>
              </a:rPr>
              <a:t>ими </a:t>
            </a:r>
            <a:r>
              <a:rPr lang="ru-RU" sz="2000" b="1" dirty="0" smtClean="0">
                <a:solidFill>
                  <a:schemeClr val="tx1"/>
                </a:solidFill>
              </a:rPr>
              <a:t>инфекции. </a:t>
            </a:r>
          </a:p>
          <a:p>
            <a:pPr algn="just"/>
            <a:r>
              <a:rPr lang="ru-RU" sz="2000" b="1" dirty="0" smtClean="0">
                <a:solidFill>
                  <a:schemeClr val="tx1"/>
                </a:solidFill>
              </a:rPr>
              <a:t>Особого внимания заслуживает </a:t>
            </a:r>
            <a:r>
              <a:rPr lang="ru-RU" sz="2000" b="1" dirty="0">
                <a:solidFill>
                  <a:schemeClr val="tx1"/>
                </a:solidFill>
              </a:rPr>
              <a:t>разработка и </a:t>
            </a:r>
            <a:r>
              <a:rPr lang="ru-RU" sz="2000" b="1" dirty="0" smtClean="0">
                <a:solidFill>
                  <a:schemeClr val="tx1"/>
                </a:solidFill>
              </a:rPr>
              <a:t>производство отечественных </a:t>
            </a:r>
            <a:r>
              <a:rPr lang="ru-RU" sz="2000" b="1" dirty="0">
                <a:solidFill>
                  <a:schemeClr val="tx1"/>
                </a:solidFill>
              </a:rPr>
              <a:t>аэрозольных препаратов</a:t>
            </a:r>
            <a:r>
              <a:rPr lang="ru-RU" sz="2000" b="1" dirty="0" smtClean="0">
                <a:solidFill>
                  <a:schemeClr val="tx1"/>
                </a:solidFill>
              </a:rPr>
              <a:t>, которые </a:t>
            </a:r>
            <a:r>
              <a:rPr lang="ru-RU" sz="2000" b="1" dirty="0">
                <a:solidFill>
                  <a:schemeClr val="tx1"/>
                </a:solidFill>
              </a:rPr>
              <a:t>наносятся на одежду и убивают </a:t>
            </a:r>
            <a:r>
              <a:rPr lang="ru-RU" sz="2000" b="1" dirty="0" smtClean="0">
                <a:solidFill>
                  <a:schemeClr val="tx1"/>
                </a:solidFill>
              </a:rPr>
              <a:t>напавших </a:t>
            </a:r>
            <a:r>
              <a:rPr lang="ru-RU" sz="2000" b="1" dirty="0">
                <a:solidFill>
                  <a:schemeClr val="tx1"/>
                </a:solidFill>
              </a:rPr>
              <a:t>клещей, а также тканей, </a:t>
            </a:r>
            <a:r>
              <a:rPr lang="ru-RU" sz="2000" b="1" dirty="0" smtClean="0">
                <a:solidFill>
                  <a:schemeClr val="tx1"/>
                </a:solidFill>
              </a:rPr>
              <a:t>импрегнированных стойкими </a:t>
            </a:r>
            <a:r>
              <a:rPr lang="ru-RU" sz="2000" b="1" dirty="0" err="1">
                <a:solidFill>
                  <a:schemeClr val="tx1"/>
                </a:solidFill>
              </a:rPr>
              <a:t>акарицидными</a:t>
            </a:r>
            <a:r>
              <a:rPr lang="ru-RU" sz="2000" b="1" dirty="0">
                <a:solidFill>
                  <a:schemeClr val="tx1"/>
                </a:solidFill>
              </a:rPr>
              <a:t> веществами, </a:t>
            </a:r>
            <a:r>
              <a:rPr lang="ru-RU" sz="2000" b="1" dirty="0" smtClean="0">
                <a:solidFill>
                  <a:schemeClr val="tx1"/>
                </a:solidFill>
              </a:rPr>
              <a:t>пригодных для </a:t>
            </a:r>
            <a:r>
              <a:rPr lang="ru-RU" sz="2000" b="1" dirty="0">
                <a:solidFill>
                  <a:schemeClr val="tx1"/>
                </a:solidFill>
              </a:rPr>
              <a:t>изготовления защитной одежды, палаток </a:t>
            </a:r>
            <a:r>
              <a:rPr lang="ru-RU" sz="2000" b="1" dirty="0" smtClean="0">
                <a:solidFill>
                  <a:schemeClr val="tx1"/>
                </a:solidFill>
              </a:rPr>
              <a:t>и т.п.</a:t>
            </a:r>
          </a:p>
          <a:p>
            <a:pPr algn="just"/>
            <a:r>
              <a:rPr lang="ru-RU" sz="2000" b="1" dirty="0">
                <a:solidFill>
                  <a:schemeClr val="tx1"/>
                </a:solidFill>
              </a:rPr>
              <a:t>Это требует определенных </a:t>
            </a:r>
            <a:r>
              <a:rPr lang="ru-RU" sz="2000" b="1" dirty="0" smtClean="0">
                <a:solidFill>
                  <a:schemeClr val="tx1"/>
                </a:solidFill>
              </a:rPr>
              <a:t>организационных усилий </a:t>
            </a:r>
            <a:r>
              <a:rPr lang="ru-RU" sz="2000" b="1" dirty="0">
                <a:solidFill>
                  <a:schemeClr val="tx1"/>
                </a:solidFill>
              </a:rPr>
              <a:t>со стороны органов здравоохранения и </a:t>
            </a:r>
            <a:r>
              <a:rPr lang="ru-RU" sz="2000" b="1" dirty="0" smtClean="0">
                <a:solidFill>
                  <a:schemeClr val="tx1"/>
                </a:solidFill>
              </a:rPr>
              <a:t>настойчивой </a:t>
            </a:r>
            <a:r>
              <a:rPr lang="ru-RU" sz="2000" b="1" dirty="0">
                <a:solidFill>
                  <a:schemeClr val="tx1"/>
                </a:solidFill>
              </a:rPr>
              <a:t>предметной </a:t>
            </a:r>
            <a:r>
              <a:rPr lang="ru-RU" sz="2000" b="1" dirty="0" smtClean="0">
                <a:solidFill>
                  <a:schemeClr val="tx1"/>
                </a:solidFill>
              </a:rPr>
              <a:t>санитарно-просветительной работы</a:t>
            </a:r>
            <a:r>
              <a:rPr lang="ru-RU" sz="2000" b="1" dirty="0">
                <a:solidFill>
                  <a:schemeClr val="tx1"/>
                </a:solidFill>
              </a:rPr>
              <a:t>, направленной на разъяснение </a:t>
            </a:r>
            <a:r>
              <a:rPr lang="ru-RU" sz="2000" b="1" dirty="0" smtClean="0">
                <a:solidFill>
                  <a:schemeClr val="tx1"/>
                </a:solidFill>
              </a:rPr>
              <a:t>достоинств и </a:t>
            </a:r>
            <a:r>
              <a:rPr lang="ru-RU" sz="2000" b="1" dirty="0">
                <a:solidFill>
                  <a:schemeClr val="tx1"/>
                </a:solidFill>
              </a:rPr>
              <a:t>недостатков всех существующих средств, </a:t>
            </a:r>
            <a:r>
              <a:rPr lang="ru-RU" sz="2000" b="1" dirty="0" smtClean="0">
                <a:solidFill>
                  <a:schemeClr val="tx1"/>
                </a:solidFill>
              </a:rPr>
              <a:t>продолжающих </a:t>
            </a:r>
            <a:r>
              <a:rPr lang="ru-RU" sz="2000" b="1" dirty="0">
                <a:solidFill>
                  <a:schemeClr val="tx1"/>
                </a:solidFill>
              </a:rPr>
              <a:t>занимать важное место среди мер </a:t>
            </a:r>
            <a:r>
              <a:rPr lang="ru-RU" sz="2000" b="1" dirty="0" smtClean="0">
                <a:solidFill>
                  <a:schemeClr val="tx1"/>
                </a:solidFill>
              </a:rPr>
              <a:t>профилактики </a:t>
            </a:r>
            <a:r>
              <a:rPr lang="ru-RU" sz="2000" b="1" dirty="0">
                <a:solidFill>
                  <a:schemeClr val="tx1"/>
                </a:solidFill>
              </a:rPr>
              <a:t>инфекций, передающихся </a:t>
            </a:r>
            <a:r>
              <a:rPr lang="ru-RU" sz="2000" b="1" dirty="0" smtClean="0">
                <a:solidFill>
                  <a:schemeClr val="tx1"/>
                </a:solidFill>
              </a:rPr>
              <a:t>иксодовыми клещами </a:t>
            </a:r>
            <a:r>
              <a:rPr lang="ru-RU" sz="2000" b="1" dirty="0">
                <a:solidFill>
                  <a:schemeClr val="tx1"/>
                </a:solidFill>
              </a:rPr>
              <a:t>лесной зоны. </a:t>
            </a:r>
            <a:endParaRPr lang="ru-RU" sz="2000" b="1" dirty="0" smtClean="0">
              <a:solidFill>
                <a:schemeClr val="tx1"/>
              </a:solidFill>
            </a:endParaRPr>
          </a:p>
          <a:p>
            <a:pPr algn="just"/>
            <a:r>
              <a:rPr lang="ru-RU" sz="2000" b="1" dirty="0" smtClean="0">
                <a:solidFill>
                  <a:schemeClr val="tx1"/>
                </a:solidFill>
              </a:rPr>
              <a:t>Особо </a:t>
            </a:r>
            <a:r>
              <a:rPr lang="ru-RU" sz="2000" b="1" dirty="0">
                <a:solidFill>
                  <a:schemeClr val="tx1"/>
                </a:solidFill>
              </a:rPr>
              <a:t>важное </a:t>
            </a:r>
            <a:r>
              <a:rPr lang="ru-RU" sz="2000" b="1" dirty="0" smtClean="0">
                <a:solidFill>
                  <a:schemeClr val="tx1"/>
                </a:solidFill>
              </a:rPr>
              <a:t>значение приобретает </a:t>
            </a:r>
            <a:r>
              <a:rPr lang="ru-RU" sz="2000" b="1" dirty="0">
                <a:solidFill>
                  <a:schemeClr val="tx1"/>
                </a:solidFill>
              </a:rPr>
              <a:t>пропаганда употребления </a:t>
            </a:r>
            <a:r>
              <a:rPr lang="ru-RU" sz="2000" b="1" dirty="0" smtClean="0">
                <a:solidFill>
                  <a:schemeClr val="tx1"/>
                </a:solidFill>
              </a:rPr>
              <a:t>современных </a:t>
            </a:r>
            <a:r>
              <a:rPr lang="ru-RU" sz="2000" b="1" dirty="0">
                <a:solidFill>
                  <a:schemeClr val="tx1"/>
                </a:solidFill>
              </a:rPr>
              <a:t>средств индивидуальной защиты от клещей</a:t>
            </a:r>
            <a:r>
              <a:rPr lang="ru-RU" sz="2000" b="1" dirty="0" smtClean="0">
                <a:solidFill>
                  <a:schemeClr val="tx1"/>
                </a:solidFill>
              </a:rPr>
              <a:t>, предохраняющих </a:t>
            </a:r>
            <a:r>
              <a:rPr lang="ru-RU" sz="2000" b="1" dirty="0">
                <a:solidFill>
                  <a:schemeClr val="tx1"/>
                </a:solidFill>
              </a:rPr>
              <a:t>одновременно от всего </a:t>
            </a:r>
            <a:r>
              <a:rPr lang="ru-RU" sz="2000" b="1" dirty="0" smtClean="0">
                <a:solidFill>
                  <a:schemeClr val="tx1"/>
                </a:solidFill>
              </a:rPr>
              <a:t>комплекса </a:t>
            </a:r>
            <a:r>
              <a:rPr lang="ru-RU" sz="2000" b="1" dirty="0">
                <a:solidFill>
                  <a:schemeClr val="tx1"/>
                </a:solidFill>
              </a:rPr>
              <a:t>трансмиссивных инфекций.</a:t>
            </a:r>
          </a:p>
        </p:txBody>
      </p:sp>
    </p:spTree>
    <p:extLst>
      <p:ext uri="{BB962C8B-B14F-4D97-AF65-F5344CB8AC3E}">
        <p14:creationId xmlns:p14="http://schemas.microsoft.com/office/powerpoint/2010/main" val="4277116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1085" y="396524"/>
            <a:ext cx="9947955" cy="1280890"/>
          </a:xfrm>
        </p:spPr>
        <p:txBody>
          <a:bodyPr>
            <a:noAutofit/>
          </a:bodyPr>
          <a:lstStyle/>
          <a:p>
            <a:pPr algn="ctr"/>
            <a:r>
              <a:rPr lang="ru-RU" sz="60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СПАСИБО ЗА ВНИМАНИЕ!</a:t>
            </a:r>
            <a:endParaRPr lang="ru-RU" sz="60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773886" y="2186768"/>
            <a:ext cx="3152554" cy="445580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7110" y="2186768"/>
            <a:ext cx="3029975" cy="321287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90499" y="3205477"/>
            <a:ext cx="4462659" cy="3310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7647480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162</TotalTime>
  <Words>1042</Words>
  <Application>Microsoft Office PowerPoint</Application>
  <PresentationFormat>Широкоэкранный</PresentationFormat>
  <Paragraphs>53</Paragraphs>
  <Slides>17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5" baseType="lpstr">
      <vt:lpstr>Arial</vt:lpstr>
      <vt:lpstr>Calibri</vt:lpstr>
      <vt:lpstr>Century Gothic</vt:lpstr>
      <vt:lpstr>FranklinGothicBookC</vt:lpstr>
      <vt:lpstr>Times New Roman</vt:lpstr>
      <vt:lpstr>Wingdings</vt:lpstr>
      <vt:lpstr>Wingdings 3</vt:lpstr>
      <vt:lpstr>Легкий дым</vt:lpstr>
      <vt:lpstr>Комплексная диагностика и профилактика клещевых инфекций в сочетанных очагах</vt:lpstr>
      <vt:lpstr>Презентация PowerPoint</vt:lpstr>
      <vt:lpstr>Территориальная структура «клещевых» инфекций</vt:lpstr>
      <vt:lpstr>Профилактические мероприятия инфекций, передающихся иксодовыми клещами</vt:lpstr>
      <vt:lpstr>Презентация PowerPoint</vt:lpstr>
      <vt:lpstr>Презентация PowerPoint</vt:lpstr>
      <vt:lpstr>Презентация PowerPoint</vt:lpstr>
      <vt:lpstr>Основы превентивной терапии клещевых инфекций, основанной на экспресс-диагностике были заложены работами Омского НИИПИ в Пермском очаге КЭ в 80-е гг.  </vt:lpstr>
      <vt:lpstr>Презентация PowerPoint</vt:lpstr>
      <vt:lpstr>Презентация PowerPoint</vt:lpstr>
      <vt:lpstr>Презентация PowerPoint</vt:lpstr>
      <vt:lpstr>Профилактика клещевых инфекций</vt:lpstr>
      <vt:lpstr>Профилактика клещевых инфекций</vt:lpstr>
      <vt:lpstr>Профилактика клещевых инфекций</vt:lpstr>
      <vt:lpstr>Профилактика клещевых инфекций</vt:lpstr>
      <vt:lpstr>Профилактика клещевых инфекций</vt:lpstr>
      <vt:lpstr>СПАСИБО ЗА ВНИМАНИЕ!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Комплексная диагностика и профилактика клещевых инфекций в сочетанных очагах</dc:title>
  <dc:creator>Boss</dc:creator>
  <cp:lastModifiedBy>Boss</cp:lastModifiedBy>
  <cp:revision>13</cp:revision>
  <dcterms:created xsi:type="dcterms:W3CDTF">2019-04-02T09:21:58Z</dcterms:created>
  <dcterms:modified xsi:type="dcterms:W3CDTF">2019-05-16T08:46:01Z</dcterms:modified>
</cp:coreProperties>
</file>