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7" r:id="rId2"/>
    <p:sldId id="290" r:id="rId3"/>
    <p:sldId id="292" r:id="rId4"/>
    <p:sldId id="291" r:id="rId5"/>
    <p:sldId id="288" r:id="rId6"/>
    <p:sldId id="258" r:id="rId7"/>
    <p:sldId id="260" r:id="rId8"/>
    <p:sldId id="270" r:id="rId9"/>
    <p:sldId id="297" r:id="rId10"/>
    <p:sldId id="298" r:id="rId11"/>
    <p:sldId id="299" r:id="rId12"/>
    <p:sldId id="273" r:id="rId13"/>
    <p:sldId id="274" r:id="rId14"/>
    <p:sldId id="275" r:id="rId15"/>
    <p:sldId id="293" r:id="rId16"/>
    <p:sldId id="294" r:id="rId17"/>
    <p:sldId id="283" r:id="rId18"/>
    <p:sldId id="276" r:id="rId19"/>
    <p:sldId id="277" r:id="rId20"/>
    <p:sldId id="278" r:id="rId21"/>
    <p:sldId id="300" r:id="rId22"/>
    <p:sldId id="280" r:id="rId23"/>
    <p:sldId id="281" r:id="rId24"/>
    <p:sldId id="287" r:id="rId25"/>
    <p:sldId id="282" r:id="rId26"/>
    <p:sldId id="284" r:id="rId27"/>
    <p:sldId id="285" r:id="rId28"/>
    <p:sldId id="286" r:id="rId29"/>
    <p:sldId id="261" r:id="rId30"/>
    <p:sldId id="262" r:id="rId31"/>
    <p:sldId id="295" r:id="rId32"/>
    <p:sldId id="263" r:id="rId33"/>
    <p:sldId id="264" r:id="rId34"/>
    <p:sldId id="265" r:id="rId35"/>
    <p:sldId id="266" r:id="rId36"/>
    <p:sldId id="267" r:id="rId37"/>
    <p:sldId id="268" r:id="rId38"/>
    <p:sldId id="269" r:id="rId39"/>
    <p:sldId id="296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1" autoAdjust="0"/>
    <p:restoredTop sz="94660"/>
  </p:normalViewPr>
  <p:slideViewPr>
    <p:cSldViewPr snapToGrid="0">
      <p:cViewPr varScale="1">
        <p:scale>
          <a:sx n="89" d="100"/>
          <a:sy n="89" d="100"/>
        </p:scale>
        <p:origin x="2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52331773745673"/>
          <c:y val="4.0452384990547735E-2"/>
          <c:w val="0.87619165810795385"/>
          <c:h val="0.64151171145406338"/>
        </c:manualLayout>
      </c:layout>
      <c:lineChart>
        <c:grouping val="standar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Значения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layout/>
              <c:tx>
                <c:rich>
                  <a:bodyPr/>
                  <a:lstStyle/>
                  <a:p>
                    <a:fld id="{044CCA1F-BB88-436B-BB4B-7E4F9458A895}" type="VALUE">
                      <a:rPr lang="en-US" sz="1400" b="1"/>
                      <a:pPr/>
                      <a:t>[ЗНАЧЕНИЕ]</a:t>
                    </a:fld>
                    <a:endParaRPr lang="ru-RU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fld id="{CB1EA65C-0AAE-4E6A-A7BA-95DCC1E81C9B}" type="VALUE">
                      <a:rPr lang="en-US" sz="1400" b="1"/>
                      <a:pPr/>
                      <a:t>[ЗНАЧЕНИЕ]</a:t>
                    </a:fld>
                    <a:endParaRPr lang="ru-RU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254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15488384604098401"/>
                  <c:y val="-0.181407437706650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trendlineLbl>
          </c:trendline>
          <c:val>
            <c:numRef>
              <c:f>Лист2!$B$2:$B$22</c:f>
              <c:numCache>
                <c:formatCode>General</c:formatCode>
                <c:ptCount val="21"/>
                <c:pt idx="0">
                  <c:v>5.0999999999999996</c:v>
                </c:pt>
                <c:pt idx="1">
                  <c:v>6.07</c:v>
                </c:pt>
                <c:pt idx="2">
                  <c:v>4.47</c:v>
                </c:pt>
                <c:pt idx="3">
                  <c:v>5.22</c:v>
                </c:pt>
                <c:pt idx="4">
                  <c:v>5.21</c:v>
                </c:pt>
                <c:pt idx="5">
                  <c:v>5.09</c:v>
                </c:pt>
                <c:pt idx="6">
                  <c:v>5.42</c:v>
                </c:pt>
                <c:pt idx="7">
                  <c:v>6.82</c:v>
                </c:pt>
                <c:pt idx="8">
                  <c:v>4.97</c:v>
                </c:pt>
                <c:pt idx="9">
                  <c:v>6.96</c:v>
                </c:pt>
                <c:pt idx="10">
                  <c:v>5.8</c:v>
                </c:pt>
                <c:pt idx="11">
                  <c:v>3.99</c:v>
                </c:pt>
                <c:pt idx="12">
                  <c:v>4.41</c:v>
                </c:pt>
                <c:pt idx="13">
                  <c:v>5.09</c:v>
                </c:pt>
                <c:pt idx="14">
                  <c:v>4.17</c:v>
                </c:pt>
                <c:pt idx="15">
                  <c:v>4.58</c:v>
                </c:pt>
                <c:pt idx="16">
                  <c:v>4.42</c:v>
                </c:pt>
                <c:pt idx="17">
                  <c:v>5.48</c:v>
                </c:pt>
                <c:pt idx="18">
                  <c:v>2.86</c:v>
                </c:pt>
                <c:pt idx="19">
                  <c:v>2.65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7EE-457C-8DE6-6FA4FB0A9EF2}"/>
            </c:ext>
          </c:extLst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Прогноз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Лист2!$A$2:$A$22</c:f>
              <c:numCache>
                <c:formatCode>General</c:formatCod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numCache>
            </c:numRef>
          </c:cat>
          <c:val>
            <c:numRef>
              <c:f>Лист2!$C$2:$C$22</c:f>
              <c:numCache>
                <c:formatCode>General</c:formatCode>
                <c:ptCount val="21"/>
                <c:pt idx="19">
                  <c:v>2.65</c:v>
                </c:pt>
                <c:pt idx="20">
                  <c:v>3.0919337587982292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7EE-457C-8DE6-6FA4FB0A9EF2}"/>
            </c:ext>
          </c:extLst>
        </c:ser>
        <c:ser>
          <c:idx val="2"/>
          <c:order val="2"/>
          <c:tx>
            <c:strRef>
              <c:f>Лист2!$D$1</c:f>
              <c:strCache>
                <c:ptCount val="1"/>
                <c:pt idx="0">
                  <c:v>Привязка низкой вероятности</c:v>
                </c:pt>
              </c:strCache>
            </c:strRef>
          </c:tx>
          <c:spPr>
            <a:ln w="12700" cap="rnd">
              <a:solidFill>
                <a:srgbClr val="ED7D31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Лист2!$A$2:$A$22</c:f>
              <c:numCache>
                <c:formatCode>General</c:formatCod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numCache>
            </c:numRef>
          </c:cat>
          <c:val>
            <c:numRef>
              <c:f>Лист2!$D$2:$D$22</c:f>
              <c:numCache>
                <c:formatCode>General</c:formatCode>
                <c:ptCount val="21"/>
                <c:pt idx="19" formatCode="0.00">
                  <c:v>2.65</c:v>
                </c:pt>
                <c:pt idx="20" formatCode="0.00">
                  <c:v>1.150856407723601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7EE-457C-8DE6-6FA4FB0A9EF2}"/>
            </c:ext>
          </c:extLst>
        </c:ser>
        <c:ser>
          <c:idx val="3"/>
          <c:order val="3"/>
          <c:tx>
            <c:strRef>
              <c:f>Лист2!$E$1</c:f>
              <c:strCache>
                <c:ptCount val="1"/>
                <c:pt idx="0">
                  <c:v>Привязка высокой вероятности</c:v>
                </c:pt>
              </c:strCache>
            </c:strRef>
          </c:tx>
          <c:spPr>
            <a:ln w="12700" cap="rnd">
              <a:solidFill>
                <a:srgbClr val="ED7D31"/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Лист2!$A$2:$A$22</c:f>
              <c:numCache>
                <c:formatCode>General</c:formatCod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numCache>
            </c:numRef>
          </c:cat>
          <c:val>
            <c:numRef>
              <c:f>Лист2!$E$2:$E$22</c:f>
              <c:numCache>
                <c:formatCode>General</c:formatCode>
                <c:ptCount val="21"/>
                <c:pt idx="19" formatCode="0.00">
                  <c:v>2.65</c:v>
                </c:pt>
                <c:pt idx="20" formatCode="0.00">
                  <c:v>5.0330111098728576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7EE-457C-8DE6-6FA4FB0A9EF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68187752"/>
        <c:axId val="468188144"/>
      </c:lineChart>
      <c:catAx>
        <c:axId val="468187752"/>
        <c:scaling>
          <c:orientation val="minMax"/>
        </c:scaling>
        <c:delete val="0"/>
        <c:axPos val="b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88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68188144"/>
        <c:crosses val="autoZero"/>
        <c:auto val="1"/>
        <c:lblAlgn val="ctr"/>
        <c:lblOffset val="100"/>
        <c:tickMarkSkip val="2"/>
        <c:noMultiLvlLbl val="0"/>
      </c:catAx>
      <c:valAx>
        <c:axId val="46818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Заболеваемость на 100 тыс. населения</a:t>
                </a:r>
              </a:p>
            </c:rich>
          </c:tx>
          <c:layout>
            <c:manualLayout>
              <c:xMode val="edge"/>
              <c:yMode val="edge"/>
              <c:x val="1.4492753623188406E-2"/>
              <c:y val="7.981659894037190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68187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496861805317814E-2"/>
          <c:y val="0.85543089112266835"/>
          <c:w val="0.98708347597854618"/>
          <c:h val="0.127753974726985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2F6F8"/>
    </a:solidFill>
    <a:ln>
      <a:solidFill>
        <a:srgbClr val="000000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5F86C-67C0-4C6C-BBBD-88A2A2126C45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AC673-1DAE-46D3-A9C1-5DDDFA89C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575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2CFF03-2626-43D4-962F-A6436A1FEAF0}" type="slidenum">
              <a:rPr lang="ru-RU" altLang="ru-RU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132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5000"/>
              </a:lnSpc>
            </a:pPr>
            <a:fld id="{36D64626-C120-4EEA-9C04-45412F320F06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39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2362200" y="812800"/>
            <a:ext cx="2833688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2025" cy="4805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906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5451" y="1752601"/>
            <a:ext cx="11766549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86 h 2182"/>
                <a:gd name="T4" fmla="*/ 5972 w 4897"/>
                <a:gd name="T5" fmla="*/ 1486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1060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1320800" y="1905001"/>
            <a:ext cx="103632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1060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0800" y="3962400"/>
            <a:ext cx="9042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1320801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4624917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8E191-D5DE-4E78-A362-7C8BD2F3A3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0576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E2D97-CAFD-4BB6-A9A8-43F37F278D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215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97951" y="244476"/>
            <a:ext cx="2796116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44476"/>
            <a:ext cx="8185151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3C75B-D962-4E48-A88A-88ADB7A165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0251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96DD7-EADA-401B-BE79-A10E7FA11A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500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E8B7A-AB86-4AD5-A321-5933293D2A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794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57434" y="1905000"/>
            <a:ext cx="5236633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9CC01-6B56-479B-83B0-C84B15E702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598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2E3BE-1739-45E4-8D35-DE08BFA778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3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D3752-0CBA-4AD8-8FBA-D799AFDC26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239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2A544-B9D4-46F5-BEE7-B99505A732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2525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959BE-9245-47EF-869F-5ABEB6E1C9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6515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22420-A5A1-4584-8F06-74CE6C7101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8690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25451" y="1828800"/>
            <a:ext cx="11766549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90 h 2182"/>
                <a:gd name="T4" fmla="*/ 5972 w 4897"/>
                <a:gd name="T5" fmla="*/ 590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62 h 2182"/>
                <a:gd name="T4" fmla="*/ 5972 w 4897"/>
                <a:gd name="T5" fmla="*/ 562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957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957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957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957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957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95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7601" y="6245225"/>
            <a:ext cx="253576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95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95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9834" y="6245225"/>
            <a:ext cx="253576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DFE3EE-52F1-4908-A2B8-FDF4FAA5112B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sp>
        <p:nvSpPr>
          <p:cNvPr id="10958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1" y="244476"/>
            <a:ext cx="1118023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958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1117600" y="1905000"/>
            <a:ext cx="1067646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4565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oniipi.org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rfc.borrelia@mail.r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FE1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13604" y="3095826"/>
            <a:ext cx="11713027" cy="128242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Times New Roman" panose="02020603050405020304" pitchFamily="18" charset="0"/>
              </a:rPr>
              <a:t>Актуальные вопросы мониторинга за иксодовыми клещевыми </a:t>
            </a:r>
            <a:r>
              <a:rPr lang="ru-RU" altLang="ru-RU" sz="320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Times New Roman" panose="02020603050405020304" pitchFamily="18" charset="0"/>
              </a:rPr>
              <a:t>боррелиозами</a:t>
            </a:r>
            <a:r>
              <a:rPr lang="ru-RU" altLang="ru-RU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Times New Roman" panose="02020603050405020304" pitchFamily="18" charset="0"/>
              </a:rPr>
              <a:t> в Российской Федерации</a:t>
            </a:r>
            <a:endParaRPr lang="ru-RU" altLang="ru-RU" sz="3200" dirty="0">
              <a:solidFill>
                <a:schemeClr val="accent2">
                  <a:lumMod val="50000"/>
                </a:schemeClr>
              </a:solidFill>
              <a:effectLst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19039" y="4378249"/>
            <a:ext cx="9546885" cy="1132954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endParaRPr lang="ru-RU" sz="2400" b="1" i="1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sz="2400" b="1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Руководитель Референс центра по мониторингу за </a:t>
            </a:r>
            <a:r>
              <a:rPr lang="ru-RU" sz="2400" b="1" i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боррелиозами</a:t>
            </a:r>
            <a:r>
              <a:rPr lang="ru-RU" sz="2400" b="1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д.м.н. Рудакова 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С.А</a:t>
            </a:r>
            <a:r>
              <a:rPr lang="ru-RU" sz="2400" b="1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sz="2400" b="1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ru-RU" sz="2000" b="1" i="1" dirty="0" smtClean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04" y="250165"/>
            <a:ext cx="3616524" cy="271239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88661" y="889797"/>
            <a:ext cx="6096000" cy="8402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b="1" i="1" dirty="0">
                <a:solidFill>
                  <a:srgbClr val="000000"/>
                </a:solidFill>
              </a:rPr>
              <a:t>ФБУН Омский НИИ природно-очаговых инфекций </a:t>
            </a:r>
            <a:r>
              <a:rPr lang="ru-RU" b="1" i="1" dirty="0" err="1">
                <a:solidFill>
                  <a:srgbClr val="000000"/>
                </a:solidFill>
              </a:rPr>
              <a:t>Роспотребнадзора</a:t>
            </a:r>
            <a:r>
              <a:rPr lang="ru-RU" b="1" i="1" dirty="0">
                <a:solidFill>
                  <a:srgbClr val="000000"/>
                </a:solidFill>
              </a:rPr>
              <a:t>,   г. Омск, Россия</a:t>
            </a:r>
            <a:endParaRPr lang="ru-RU" i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ru-RU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6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Ранжирование субъектов РФ по среднемноголетним показателям заболеваемости ИКБ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Относительная инцидентность ИКБ на территории нашей страны варьирует в широких пределах, достигая в отдельные годы в некоторых регионах 33,0 на 100 тысяч населения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Ранжирование субъектов РФ по среднемноголетним показателям заболеваемости ИКБ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позволило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определить критерии разделения территорий по степени эпидемической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опасности. 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Низкой степени соответствует среднемноголетний показатель заболеваемости, ниже 2,9 на 100 тысяч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населения,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средней – от 2,9 до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6,5,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выше среднего – от 6,6 до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11,5,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высокой –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более 11,5.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669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9032" y="5055172"/>
            <a:ext cx="8911687" cy="1482213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среднемноголетним показателям периода 2010-2020 гг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 зонам эпидемической опасности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ИКБ высокого уровня относятся: в ЦФО - Костромская область (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13,91),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СЗФО -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Вологодская область (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22,59),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ПФО - Кировская область (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20,73)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Пермский край (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12,64),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СФО - Республика Тыва (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23,15)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Томская область (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14,22),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УФО - Свердловская область (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15,2)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4295" y="217118"/>
            <a:ext cx="8900193" cy="483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67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962" y="279981"/>
            <a:ext cx="10082831" cy="5852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Эпидемиологическая ситуация по ИКБ в 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2022 </a:t>
            </a:r>
            <a:r>
              <a:rPr lang="ru-RU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году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664" y="4822166"/>
            <a:ext cx="11043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419" y="1424206"/>
            <a:ext cx="6388462" cy="42373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73661" y="865239"/>
            <a:ext cx="467551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В 2022 году в Российской Федерации зарегистрировано 7264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случаев заболеваний, по сравнению с 2021 годом произошел рост в 1,9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раза,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показатель заболеваемости составил 4,98 на 100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тыс. населения и соответствует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среднемноголетнему показателю заболеваемости ИКБ в России за последние двенадцать лет (СМП</a:t>
            </a:r>
            <a:r>
              <a:rPr lang="ru-RU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2010-2021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составил 4,62 на 100 тыс. населения). Рост заболеваемости отмечается во всех федеральных округах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РФ.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г. подавляющее большинство всех случаев ИКБ пришлось на 3 федеральных округа (ФО) – ЦФО, УФО и СФО, среди которых первое место стабильно занимает ЦФО, тогда как ПФО, занимавший по среднемноголетнему количеству заболевших ИКБ 3 место, переместился на 6 место, уступив ДВФО и СЗФО.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745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033" y="393290"/>
            <a:ext cx="10331579" cy="81607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Значительный рост </a:t>
            </a:r>
            <a:r>
              <a:rPr lang="ru-RU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показателей заболеваемости в </a:t>
            </a:r>
            <a:r>
              <a:rPr lang="ru-RU" sz="24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4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относительно 2021 </a:t>
            </a:r>
            <a:r>
              <a:rPr lang="ru-RU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4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отмечен </a:t>
            </a:r>
            <a:r>
              <a:rPr lang="ru-RU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 целом по России и во всех федеральных округах. 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201" y="1726212"/>
            <a:ext cx="6959442" cy="47177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378461" y="1723115"/>
            <a:ext cx="462375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Заболеваемость ИКБ в 2022 году значительно превысила среднемноголетней показатель в ЦФО (8,36 и 5,83 на 100 </a:t>
            </a:r>
            <a:r>
              <a:rPr lang="ru-RU" sz="1600" dirty="0" err="1"/>
              <a:t>тыс.нас</a:t>
            </a:r>
            <a:r>
              <a:rPr lang="ru-RU" sz="1600" dirty="0"/>
              <a:t>.), тогда как в СЗФО показатель заболеваемости ИКБ на 100 тыс. населения в 2022 г. значительно ниже среднемноголетнего значения СМП2010-2019 (4,38 и 7,32 соответственно), в ЮФО  и  СКФО – показатели незначительно превысили среднемноголетние уровни (0,95 и 0,88 и 0,39 и 0,36 соответственно), в ПФО и СФО показатели заболеваемости не достигли среднемноголетних значений (2,82 и 3,95 и 6,56 и 7,23 соответственно), в УФО и ДВФО   показатели заболеваемости достигли среднемноголетних значений (7,48 и 7,81 и 4,08 и 4,11 соответственно).</a:t>
            </a:r>
          </a:p>
        </p:txBody>
      </p:sp>
    </p:spTree>
    <p:extLst>
      <p:ext uri="{BB962C8B-B14F-4D97-AF65-F5344CB8AC3E}">
        <p14:creationId xmlns:p14="http://schemas.microsoft.com/office/powerpoint/2010/main" val="568135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1" y="244477"/>
            <a:ext cx="11180233" cy="592286"/>
          </a:xfrm>
        </p:spPr>
        <p:txBody>
          <a:bodyPr/>
          <a:lstStyle/>
          <a:p>
            <a:pPr algn="ctr"/>
            <a:r>
              <a:rPr lang="ru-RU" sz="2400" dirty="0" smtClean="0"/>
              <a:t>Заболеваемость ИКБ в </a:t>
            </a:r>
            <a:r>
              <a:rPr lang="ru-RU" sz="2400" dirty="0" smtClean="0"/>
              <a:t>Южном </a:t>
            </a:r>
            <a:r>
              <a:rPr lang="ru-RU" sz="2400" dirty="0" smtClean="0"/>
              <a:t>ФО в 2022 году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975890"/>
            <a:ext cx="5522934" cy="351847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29098" y="975890"/>
            <a:ext cx="5502185" cy="3389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7200" y="4811373"/>
            <a:ext cx="111740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Территории </a:t>
            </a:r>
            <a:r>
              <a:rPr lang="ru-RU" sz="1600" dirty="0"/>
              <a:t>ЮФО характеризуются низким уровнем эпидемической опасности в отношении ИКБ, тем не менее на протяжении периода 2010-2019 гг. ежегодно регистрировали случаи этого заболевания в Краснодарском крае, Волгоградской области, Республике Крым и г. Севастополе. В 2022 г. рост инцидентности ИКБ в более чем 2 раза относительно 2021 года отмечен в Республике Крым (2,48 против 1,05 на 100 тыс. нас.), в Краснодарском крае (1,39 против 0,55 на 100 тыс. нас.), в Республике Адыгея (0,86 против 0,43 на 100 тыс. нас.). В Астраханской области и </a:t>
            </a:r>
            <a:r>
              <a:rPr lang="ru-RU" sz="1600" dirty="0" err="1"/>
              <a:t>г.Севастополь</a:t>
            </a:r>
            <a:r>
              <a:rPr lang="ru-RU" sz="1600" dirty="0"/>
              <a:t> в 2021 отсутствовала регистрация ИКБ, в 2022г. случаи ИКБ регистрируются на всех административных территориях Южного ФО </a:t>
            </a:r>
          </a:p>
        </p:txBody>
      </p:sp>
    </p:spTree>
    <p:extLst>
      <p:ext uri="{BB962C8B-B14F-4D97-AF65-F5344CB8AC3E}">
        <p14:creationId xmlns:p14="http://schemas.microsoft.com/office/powerpoint/2010/main" val="165247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/>
              <a:t>Инфицированность клещей </a:t>
            </a:r>
            <a:r>
              <a:rPr lang="ru-RU" sz="2400" dirty="0" err="1" smtClean="0"/>
              <a:t>боррелиями</a:t>
            </a:r>
            <a:r>
              <a:rPr lang="ru-RU" sz="2400" dirty="0" smtClean="0"/>
              <a:t> в РФ в 2022году</a:t>
            </a:r>
            <a:endParaRPr lang="ru-RU" sz="24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37934" y="2454445"/>
            <a:ext cx="20206117" cy="4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854" y="1676401"/>
            <a:ext cx="6474313" cy="434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359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44477"/>
            <a:ext cx="11180233" cy="1118498"/>
          </a:xfrm>
        </p:spPr>
        <p:txBody>
          <a:bodyPr/>
          <a:lstStyle/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Инфицированность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боррелиями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клещей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ricinus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pavlovskiy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др.</a:t>
            </a:r>
            <a:endParaRPr lang="ru-RU" sz="24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536" y="1457864"/>
            <a:ext cx="8686800" cy="4822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3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386673" y="287624"/>
            <a:ext cx="9978013" cy="831388"/>
          </a:xfrm>
        </p:spPr>
        <p:txBody>
          <a:bodyPr/>
          <a:lstStyle/>
          <a:p>
            <a:pPr algn="ctr"/>
            <a:r>
              <a:rPr lang="ru-RU" sz="2000" dirty="0">
                <a:effectLst/>
              </a:rPr>
              <a:t>Результаты исследования клещей из природных стаций на зараженность </a:t>
            </a:r>
            <a:r>
              <a:rPr lang="ru-RU" sz="2000" dirty="0" err="1" smtClean="0">
                <a:effectLst/>
              </a:rPr>
              <a:t>боррелиями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>
                <a:effectLst/>
              </a:rPr>
              <a:t>по </a:t>
            </a:r>
            <a:r>
              <a:rPr lang="ru-RU" sz="2000" dirty="0" smtClean="0">
                <a:effectLst/>
              </a:rPr>
              <a:t>Южному ФО за </a:t>
            </a:r>
            <a:r>
              <a:rPr lang="ru-RU" sz="2000" dirty="0">
                <a:effectLst/>
              </a:rPr>
              <a:t>2022 г.    </a:t>
            </a:r>
            <a:r>
              <a:rPr lang="ru-RU" sz="2400" dirty="0">
                <a:effectLst/>
              </a:rPr>
              <a:t>					</a:t>
            </a:r>
            <a:br>
              <a:rPr lang="ru-RU" sz="2400" dirty="0">
                <a:effectLst/>
              </a:rPr>
            </a:br>
            <a:endParaRPr lang="ru-RU" sz="2400" dirty="0"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98955" y="5522347"/>
            <a:ext cx="113682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			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26453" y="506565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48000" y="22748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168323"/>
              </p:ext>
            </p:extLst>
          </p:nvPr>
        </p:nvGraphicFramePr>
        <p:xfrm>
          <a:off x="422030" y="1206374"/>
          <a:ext cx="11304395" cy="5651626"/>
        </p:xfrm>
        <a:graphic>
          <a:graphicData uri="http://schemas.openxmlformats.org/drawingml/2006/table">
            <a:tbl>
              <a:tblPr/>
              <a:tblGrid>
                <a:gridCol w="1519561"/>
                <a:gridCol w="3081722"/>
                <a:gridCol w="1519561"/>
                <a:gridCol w="1831995"/>
                <a:gridCol w="1831995"/>
                <a:gridCol w="1519561"/>
              </a:tblGrid>
              <a:tr h="3758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№ п\п</a:t>
                      </a:r>
                    </a:p>
                  </a:txBody>
                  <a:tcPr marL="5544" marR="5544" marT="5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Наименование место сбора </a:t>
                      </a:r>
                    </a:p>
                  </a:txBody>
                  <a:tcPr marL="5544" marR="5544" marT="5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Исследовано клещей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I.persulcatus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44" marR="5544" marT="5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Исследовано клещей др. видов (указать каких)</a:t>
                      </a:r>
                    </a:p>
                  </a:txBody>
                  <a:tcPr marL="5544" marR="5544" marT="5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всего</a:t>
                      </a:r>
                    </a:p>
                  </a:txBody>
                  <a:tcPr marL="5544" marR="5544" marT="5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положит.(%) </a:t>
                      </a:r>
                    </a:p>
                  </a:txBody>
                  <a:tcPr marL="5544" marR="5544" marT="5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всего</a:t>
                      </a:r>
                    </a:p>
                  </a:txBody>
                  <a:tcPr marL="5544" marR="5544" marT="5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положит.(%)</a:t>
                      </a:r>
                    </a:p>
                  </a:txBody>
                  <a:tcPr marL="5544" marR="5544" marT="5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907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5544" marR="5544" marT="5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5544" marR="5544" marT="5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5544" marR="5544" marT="5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5544" marR="5544" marT="5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5544" marR="5544" marT="5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5544" marR="5544" marT="5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7563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544" marR="5544" marT="5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Республика Крым</a:t>
                      </a:r>
                    </a:p>
                  </a:txBody>
                  <a:tcPr marL="5544" marR="5544" marT="5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544" marR="5544" marT="5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544" marR="5544" marT="5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ricinus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- 367               Haem.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punctata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- 436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Rh.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sanguineus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- 150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marginatus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- 19</a:t>
                      </a:r>
                    </a:p>
                  </a:txBody>
                  <a:tcPr marL="5544" marR="5544" marT="5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I.ricinus - 49 (13,35%)</a:t>
                      </a:r>
                    </a:p>
                  </a:txBody>
                  <a:tcPr marL="5544" marR="5544" marT="5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943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544" marR="5544" marT="5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Краснодарский край </a:t>
                      </a:r>
                    </a:p>
                  </a:txBody>
                  <a:tcPr marL="5544" marR="5544" marT="5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544" marR="5544" marT="5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544" marR="5544" marT="5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H.scupense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-2   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H.intermis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-65    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Haem.concinna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-111 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Haem.punctata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-949            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I.ricinus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- 6243</a:t>
                      </a:r>
                    </a:p>
                  </a:txBody>
                  <a:tcPr marL="5544" marR="5544" marT="5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I.ricinus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- 2382 (38,15%)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D.marginatus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- 25  (4,25%)</a:t>
                      </a:r>
                    </a:p>
                  </a:txBody>
                  <a:tcPr marL="5544" marR="5544" marT="5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350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544" marR="5544" marT="5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Республика Адыгея</a:t>
                      </a:r>
                    </a:p>
                  </a:txBody>
                  <a:tcPr marL="5544" marR="5544" marT="5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5544" marR="5544" marT="5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5544" marR="5544" marT="5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ricinus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- 129              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44" marR="5544" marT="5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(2,3)</a:t>
                      </a:r>
                    </a:p>
                  </a:txBody>
                  <a:tcPr marL="5544" marR="5544" marT="5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6927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544" marR="5544" marT="5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Волгоградская область</a:t>
                      </a:r>
                    </a:p>
                  </a:txBody>
                  <a:tcPr marL="5544" marR="5544" marT="5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544" marR="5544" marT="5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544" marR="5544" marT="5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D.reticulatus - 46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D.marginatus - 59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R.rossicus - 27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Н.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marginatum - 37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Н.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scupense - 50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I.ricinus - 3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H.punctata - 2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N.p.Rhipicephalus -1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44" marR="5544" marT="5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5544" marR="5544" marT="5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943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544" marR="5544" marT="55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Ростовская область</a:t>
                      </a:r>
                    </a:p>
                  </a:txBody>
                  <a:tcPr marL="5544" marR="5544" marT="5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5544" marR="5544" marT="5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5544" marR="5544" marT="5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I. ricinus -  1555 D.reticulatus - 115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D.marginatus - 200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R.rossicus - 79  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Н.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marginatum - 462 </a:t>
                      </a:r>
                    </a:p>
                  </a:txBody>
                  <a:tcPr marL="5544" marR="5544" marT="5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ricinus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- 25,8%</a:t>
                      </a:r>
                    </a:p>
                  </a:txBody>
                  <a:tcPr marL="5544" marR="5544" marT="55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19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1" y="244477"/>
            <a:ext cx="11180233" cy="1092618"/>
          </a:xfrm>
        </p:spPr>
        <p:txBody>
          <a:bodyPr/>
          <a:lstStyle/>
          <a:p>
            <a:pPr algn="ctr"/>
            <a:r>
              <a:rPr lang="ru-RU" sz="2400" dirty="0"/>
              <a:t>Сезонность заболеваемости ИКБ в федеральных округах Российской </a:t>
            </a:r>
            <a:r>
              <a:rPr lang="ru-RU" sz="2400" dirty="0" smtClean="0"/>
              <a:t>Федерации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8634" y="1607867"/>
            <a:ext cx="9576082" cy="469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773441"/>
          </a:xfrm>
        </p:spPr>
        <p:txBody>
          <a:bodyPr/>
          <a:lstStyle/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заболеваемости ИКБ населения федеральных округов Российской Федерации по возрастным группам 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0731" y="1112017"/>
            <a:ext cx="6821458" cy="41012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8831" y="5276830"/>
            <a:ext cx="111802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Структура заболеваемости ИКБ населения федеральных округов России по возрастным группам характеризовалась </a:t>
            </a:r>
            <a:r>
              <a:rPr lang="ru-RU" dirty="0" smtClean="0"/>
              <a:t>преобладанием </a:t>
            </a:r>
            <a:r>
              <a:rPr lang="ru-RU" dirty="0"/>
              <a:t>возрастной группы 60-69 лет во всех </a:t>
            </a:r>
            <a:r>
              <a:rPr lang="ru-RU" dirty="0" smtClean="0"/>
              <a:t>округах. </a:t>
            </a:r>
            <a:r>
              <a:rPr lang="ru-RU" dirty="0"/>
              <a:t>При этом наименьший удельный вес имели возрастные группы до 1 года и 15-19 лет, что может быть связано с особенностями взаимодействия населения с природными очагами.</a:t>
            </a:r>
          </a:p>
        </p:txBody>
      </p:sp>
    </p:spTree>
    <p:extLst>
      <p:ext uri="{BB962C8B-B14F-4D97-AF65-F5344CB8AC3E}">
        <p14:creationId xmlns:p14="http://schemas.microsoft.com/office/powerpoint/2010/main" val="377697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371599" y="685800"/>
            <a:ext cx="10265230" cy="81642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Иксодовые клещевые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боррелиозы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ИКБ, болезнь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Лайма)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733246" y="1502229"/>
            <a:ext cx="7686136" cy="4855028"/>
          </a:xfrm>
        </p:spPr>
        <p:txBody>
          <a:bodyPr>
            <a:normAutofit/>
          </a:bodyPr>
          <a:lstStyle/>
          <a:p>
            <a:pPr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Трансмиссивное</a:t>
            </a:r>
            <a:r>
              <a:rPr lang="ru-RU" sz="24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инфекционное заболевание, характеризуется разнообразием клинических проявлений с поражением различных органов и систем (кожи, сердца, сосудов, поджелудочной железы, печени, нервной системы, опорно-двигательного аппарата, органов зрения и др.)</a:t>
            </a:r>
            <a:endParaRPr lang="ru-RU" sz="2400" dirty="0">
              <a:solidFill>
                <a:prstClr val="black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Заболевание часто протекает в латентной форме, с тенденцией к рецидивам, хроническому течению, растянутому на месяцы и годы, нередко приводящее к длительной утрате трудоспособности или </a:t>
            </a:r>
            <a:r>
              <a:rPr lang="ru-RU" sz="2400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инвалидизации</a:t>
            </a:r>
            <a:r>
              <a:rPr lang="ru-RU" sz="24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больного.</a:t>
            </a:r>
            <a:endParaRPr lang="ru-RU" sz="2400" dirty="0">
              <a:solidFill>
                <a:prstClr val="black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547" y="1907738"/>
            <a:ext cx="2908044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5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023607"/>
          </a:xfrm>
        </p:spPr>
        <p:txBody>
          <a:bodyPr/>
          <a:lstStyle/>
          <a:p>
            <a:pPr algn="ctr"/>
            <a:r>
              <a:rPr lang="ru-RU" sz="2400" dirty="0"/>
              <a:t>Характеристика случаев заболеваний ИКБ по клиническим </a:t>
            </a:r>
            <a:r>
              <a:rPr lang="ru-RU" sz="2400" dirty="0" smtClean="0"/>
              <a:t>проявлениям в 2022 году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632" y="2080009"/>
            <a:ext cx="5918474" cy="35526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121" y="2080009"/>
            <a:ext cx="5909996" cy="355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7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764815"/>
          </a:xfrm>
        </p:spPr>
        <p:txBody>
          <a:bodyPr/>
          <a:lstStyle/>
          <a:p>
            <a:pPr algn="ctr"/>
            <a:r>
              <a:rPr lang="ru-RU" sz="1800" dirty="0">
                <a:effectLst/>
                <a:latin typeface="+mn-lt"/>
              </a:rPr>
              <a:t>ЛАБОРАТОРНАЯ ДИАГНОСТИКА ИКСОДОВЫХ КЛЕЩЕВЫХ БОРРЕЛИОЗОВ </a:t>
            </a:r>
            <a:r>
              <a:rPr lang="ru-RU" sz="1800" dirty="0" smtClean="0">
                <a:effectLst/>
                <a:latin typeface="+mn-lt"/>
              </a:rPr>
              <a:t/>
            </a:r>
            <a:br>
              <a:rPr lang="ru-RU" sz="1800" dirty="0" smtClean="0">
                <a:effectLst/>
                <a:latin typeface="+mn-lt"/>
              </a:rPr>
            </a:br>
            <a:r>
              <a:rPr lang="ru-RU" sz="1800" dirty="0" smtClean="0">
                <a:effectLst/>
                <a:latin typeface="+mn-lt"/>
              </a:rPr>
              <a:t>В </a:t>
            </a:r>
            <a:r>
              <a:rPr lang="ru-RU" sz="1800" dirty="0">
                <a:effectLst/>
                <a:latin typeface="+mn-lt"/>
              </a:rPr>
              <a:t>РОССИЙСКОЙ ФЕДЕРАЦИИ В </a:t>
            </a:r>
            <a:r>
              <a:rPr lang="ru-RU" sz="1800" dirty="0" smtClean="0">
                <a:effectLst/>
                <a:latin typeface="+mn-lt"/>
              </a:rPr>
              <a:t>2022 </a:t>
            </a:r>
            <a:r>
              <a:rPr lang="ru-RU" sz="1800" dirty="0">
                <a:effectLst/>
                <a:latin typeface="+mn-lt"/>
              </a:rPr>
              <a:t>ГОДУ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5777" y="5141502"/>
            <a:ext cx="11294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 Лабораторные </a:t>
            </a:r>
            <a:r>
              <a:rPr lang="ru-RU" dirty="0"/>
              <a:t>исследования проводились </a:t>
            </a:r>
            <a:r>
              <a:rPr lang="ru-RU" dirty="0" smtClean="0"/>
              <a:t>методами: </a:t>
            </a:r>
            <a:r>
              <a:rPr lang="ru-RU" dirty="0"/>
              <a:t>ПЦР - </a:t>
            </a:r>
            <a:r>
              <a:rPr lang="ru-RU" dirty="0" smtClean="0"/>
              <a:t>15,2% </a:t>
            </a:r>
            <a:r>
              <a:rPr lang="ru-RU" dirty="0"/>
              <a:t>(из них с положительным результатом – </a:t>
            </a:r>
            <a:r>
              <a:rPr lang="ru-RU" dirty="0" smtClean="0"/>
              <a:t>20,0%), </a:t>
            </a:r>
            <a:r>
              <a:rPr lang="ru-RU" dirty="0"/>
              <a:t>ИФА </a:t>
            </a:r>
            <a:r>
              <a:rPr lang="ru-RU" dirty="0" err="1"/>
              <a:t>IgM</a:t>
            </a:r>
            <a:r>
              <a:rPr lang="ru-RU" dirty="0"/>
              <a:t> - </a:t>
            </a:r>
            <a:r>
              <a:rPr lang="ru-RU" dirty="0" smtClean="0"/>
              <a:t>94,8% </a:t>
            </a:r>
            <a:r>
              <a:rPr lang="ru-RU" dirty="0"/>
              <a:t>(из них с положительным результатом – </a:t>
            </a:r>
            <a:r>
              <a:rPr lang="ru-RU" dirty="0" smtClean="0"/>
              <a:t>34,2%), </a:t>
            </a:r>
            <a:r>
              <a:rPr lang="ru-RU" dirty="0"/>
              <a:t>ИФА </a:t>
            </a:r>
            <a:r>
              <a:rPr lang="ru-RU" dirty="0" err="1"/>
              <a:t>IgG</a:t>
            </a:r>
            <a:r>
              <a:rPr lang="ru-RU" dirty="0"/>
              <a:t> - </a:t>
            </a:r>
            <a:r>
              <a:rPr lang="ru-RU" dirty="0" smtClean="0"/>
              <a:t>92,13% </a:t>
            </a:r>
            <a:r>
              <a:rPr lang="ru-RU" dirty="0"/>
              <a:t>(из них с положительным результатом – </a:t>
            </a:r>
            <a:r>
              <a:rPr lang="ru-RU" dirty="0" smtClean="0"/>
              <a:t>26,6%). </a:t>
            </a:r>
            <a:r>
              <a:rPr lang="ru-RU" dirty="0"/>
              <a:t>ИФА диагностика в настоящий момент является основным методом лабораторной диагностики </a:t>
            </a:r>
            <a:r>
              <a:rPr lang="ru-RU" dirty="0" smtClean="0"/>
              <a:t>ИКБ.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1" y="1168782"/>
            <a:ext cx="5960289" cy="3813229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28315" y="1639018"/>
            <a:ext cx="4548956" cy="283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2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07568" y="3717032"/>
            <a:ext cx="3384376" cy="1748808"/>
          </a:xfrm>
          <a:prstGeom prst="rect">
            <a:avLst/>
          </a:prstGeom>
          <a:noFill/>
          <a:ln w="222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22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4958" y="1851403"/>
            <a:ext cx="5046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 </a:t>
            </a:r>
            <a:r>
              <a:rPr lang="ru-RU" sz="2400" b="1" dirty="0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при ИКБ </a:t>
            </a:r>
            <a:endParaRPr lang="ru-RU" sz="2400" b="1" dirty="0">
              <a:solidFill>
                <a:schemeClr val="bg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14179" y="1447733"/>
            <a:ext cx="5464224" cy="1557938"/>
          </a:xfrm>
          <a:prstGeom prst="rect">
            <a:avLst/>
          </a:prstGeom>
          <a:noFill/>
          <a:ln w="34925"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28048" y="3717032"/>
            <a:ext cx="3384376" cy="1748808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9577" y="3896182"/>
            <a:ext cx="3181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индивидуального риска заражения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68108" y="3896182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7536161" y="3005671"/>
            <a:ext cx="350139" cy="6326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439816" y="3024429"/>
            <a:ext cx="316030" cy="5951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364" y="20051"/>
            <a:ext cx="2822693" cy="19996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573" y="22281"/>
            <a:ext cx="3633531" cy="26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4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0C7DECF2-E2C4-424D-A158-D3C02A87CCC5}"/>
              </a:ext>
            </a:extLst>
          </p:cNvPr>
          <p:cNvSpPr/>
          <p:nvPr/>
        </p:nvSpPr>
        <p:spPr>
          <a:xfrm>
            <a:off x="4167064" y="815541"/>
            <a:ext cx="3347001" cy="61863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4AE05E8-A44D-4B55-AEC1-02BDFEE2152C}"/>
              </a:ext>
            </a:extLst>
          </p:cNvPr>
          <p:cNvSpPr/>
          <p:nvPr/>
        </p:nvSpPr>
        <p:spPr>
          <a:xfrm>
            <a:off x="4760318" y="1671545"/>
            <a:ext cx="2304499" cy="53624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FDF1D003-1C9A-49C5-9B00-EF99DD023558}"/>
              </a:ext>
            </a:extLst>
          </p:cNvPr>
          <p:cNvSpPr/>
          <p:nvPr/>
        </p:nvSpPr>
        <p:spPr>
          <a:xfrm>
            <a:off x="4884583" y="3670577"/>
            <a:ext cx="2343647" cy="52478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85866588-D448-4116-BD87-6A1FD75DE1B4}"/>
              </a:ext>
            </a:extLst>
          </p:cNvPr>
          <p:cNvSpPr/>
          <p:nvPr/>
        </p:nvSpPr>
        <p:spPr>
          <a:xfrm>
            <a:off x="5803333" y="2520074"/>
            <a:ext cx="2452908" cy="72055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DACA0A53-2350-48B8-A542-0ADBDED1A84C}"/>
              </a:ext>
            </a:extLst>
          </p:cNvPr>
          <p:cNvSpPr/>
          <p:nvPr/>
        </p:nvSpPr>
        <p:spPr>
          <a:xfrm>
            <a:off x="2197147" y="4687231"/>
            <a:ext cx="1757470" cy="125955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98F180EB-A396-45D8-B112-936AB7C65A8F}"/>
              </a:ext>
            </a:extLst>
          </p:cNvPr>
          <p:cNvSpPr/>
          <p:nvPr/>
        </p:nvSpPr>
        <p:spPr>
          <a:xfrm>
            <a:off x="3448770" y="2355219"/>
            <a:ext cx="1946549" cy="12560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биологического материала пациента, пострадавшего от нападения клеща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C7EE9F26-ED77-45E4-8824-8E77E12F3C79}"/>
              </a:ext>
            </a:extLst>
          </p:cNvPr>
          <p:cNvSpPr/>
          <p:nvPr/>
        </p:nvSpPr>
        <p:spPr>
          <a:xfrm>
            <a:off x="5335006" y="4655855"/>
            <a:ext cx="1729070" cy="127830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C65DA8F2-B5B4-4BC2-A2BF-957468A1C5E7}"/>
              </a:ext>
            </a:extLst>
          </p:cNvPr>
          <p:cNvSpPr/>
          <p:nvPr/>
        </p:nvSpPr>
        <p:spPr>
          <a:xfrm>
            <a:off x="8304494" y="4668481"/>
            <a:ext cx="1751946" cy="127830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379CBDD-5ADD-4001-B9B4-5D4117E4B35D}"/>
              </a:ext>
            </a:extLst>
          </p:cNvPr>
          <p:cNvSpPr txBox="1"/>
          <p:nvPr/>
        </p:nvSpPr>
        <p:spPr>
          <a:xfrm>
            <a:off x="1847528" y="20162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индивидуального риска заражения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0CA115A-58F0-4C7B-9916-B07E52BCF793}"/>
              </a:ext>
            </a:extLst>
          </p:cNvPr>
          <p:cNvSpPr txBox="1"/>
          <p:nvPr/>
        </p:nvSpPr>
        <p:spPr>
          <a:xfrm>
            <a:off x="4167063" y="832662"/>
            <a:ext cx="3344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Клинико-эпидемиологический анамнез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DE4C2B9-A2A5-490F-848F-9791426B7AC1}"/>
              </a:ext>
            </a:extLst>
          </p:cNvPr>
          <p:cNvSpPr txBox="1"/>
          <p:nvPr/>
        </p:nvSpPr>
        <p:spPr>
          <a:xfrm>
            <a:off x="4667499" y="1760559"/>
            <a:ext cx="23973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Нападение </a:t>
            </a:r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клеща «+»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995A1DC-FBAE-4DE9-895D-6B3F928C0407}"/>
              </a:ext>
            </a:extLst>
          </p:cNvPr>
          <p:cNvSpPr txBox="1"/>
          <p:nvPr/>
        </p:nvSpPr>
        <p:spPr>
          <a:xfrm>
            <a:off x="5757739" y="2555076"/>
            <a:ext cx="234364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переносчика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определением вида клеща)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24A82F6-18FB-4FAA-B96B-7617DA0C5FB2}"/>
              </a:ext>
            </a:extLst>
          </p:cNvPr>
          <p:cNvSpPr txBox="1"/>
          <p:nvPr/>
        </p:nvSpPr>
        <p:spPr>
          <a:xfrm>
            <a:off x="5839323" y="3773309"/>
            <a:ext cx="5903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ПЦР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DC9362F-C599-443F-BE65-7E3BC81D7288}"/>
              </a:ext>
            </a:extLst>
          </p:cNvPr>
          <p:cNvSpPr txBox="1"/>
          <p:nvPr/>
        </p:nvSpPr>
        <p:spPr>
          <a:xfrm>
            <a:off x="2428382" y="4855343"/>
            <a:ext cx="1295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Окончание исследования, выдача результатов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88C9100-49B4-432E-B55E-A4AD97070D83}"/>
              </a:ext>
            </a:extLst>
          </p:cNvPr>
          <p:cNvSpPr txBox="1"/>
          <p:nvPr/>
        </p:nvSpPr>
        <p:spPr>
          <a:xfrm>
            <a:off x="5395320" y="4889297"/>
            <a:ext cx="1634468" cy="6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7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Генотипирование</a:t>
            </a:r>
            <a:r>
              <a:rPr lang="ru-RU" sz="12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возбудителя (ПЦР, секвенирование)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C62C09AE-1135-43C8-A10A-C96D06CFDDF5}"/>
              </a:ext>
            </a:extLst>
          </p:cNvPr>
          <p:cNvSpPr txBox="1"/>
          <p:nvPr/>
        </p:nvSpPr>
        <p:spPr>
          <a:xfrm>
            <a:off x="8457828" y="4833341"/>
            <a:ext cx="1341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Окончание исследования, выдача результата</a:t>
            </a:r>
          </a:p>
        </p:txBody>
      </p:sp>
      <p:cxnSp>
        <p:nvCxnSpPr>
          <p:cNvPr id="34" name="Прямая со стрелкой 33">
            <a:extLst>
              <a:ext uri="{FF2B5EF4-FFF2-40B4-BE49-F238E27FC236}">
                <a16:creationId xmlns="" xmlns:a16="http://schemas.microsoft.com/office/drawing/2014/main" id="{4BE9BA49-0185-4498-8B81-FAE816461F15}"/>
              </a:ext>
            </a:extLst>
          </p:cNvPr>
          <p:cNvCxnSpPr>
            <a:cxnSpLocks/>
          </p:cNvCxnSpPr>
          <p:nvPr/>
        </p:nvCxnSpPr>
        <p:spPr>
          <a:xfrm>
            <a:off x="6030940" y="1440891"/>
            <a:ext cx="0" cy="2994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="" xmlns:a16="http://schemas.microsoft.com/office/drawing/2014/main" id="{5C9776D4-7A42-45F9-878D-777FC70C6833}"/>
              </a:ext>
            </a:extLst>
          </p:cNvPr>
          <p:cNvCxnSpPr>
            <a:endCxn id="16" idx="0"/>
          </p:cNvCxnSpPr>
          <p:nvPr/>
        </p:nvCxnSpPr>
        <p:spPr>
          <a:xfrm flipH="1">
            <a:off x="7029787" y="2255934"/>
            <a:ext cx="1" cy="2641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="" xmlns:a16="http://schemas.microsoft.com/office/drawing/2014/main" id="{E9E40C68-4C37-4B16-B580-38D6D7BA57E5}"/>
              </a:ext>
            </a:extLst>
          </p:cNvPr>
          <p:cNvCxnSpPr>
            <a:cxnSpLocks/>
          </p:cNvCxnSpPr>
          <p:nvPr/>
        </p:nvCxnSpPr>
        <p:spPr>
          <a:xfrm>
            <a:off x="7029787" y="3248590"/>
            <a:ext cx="0" cy="4219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="" xmlns:a16="http://schemas.microsoft.com/office/drawing/2014/main" id="{60C4B4FE-9B4E-4AA8-9BB7-9A736F2539EB}"/>
              </a:ext>
            </a:extLst>
          </p:cNvPr>
          <p:cNvCxnSpPr>
            <a:cxnSpLocks/>
          </p:cNvCxnSpPr>
          <p:nvPr/>
        </p:nvCxnSpPr>
        <p:spPr>
          <a:xfrm flipH="1">
            <a:off x="3961179" y="4152220"/>
            <a:ext cx="946378" cy="737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="" xmlns:a16="http://schemas.microsoft.com/office/drawing/2014/main" id="{FC3ED54D-0DB5-49FD-8A84-5ED7BE80C741}"/>
              </a:ext>
            </a:extLst>
          </p:cNvPr>
          <p:cNvCxnSpPr>
            <a:cxnSpLocks/>
          </p:cNvCxnSpPr>
          <p:nvPr/>
        </p:nvCxnSpPr>
        <p:spPr>
          <a:xfrm>
            <a:off x="7285415" y="4152220"/>
            <a:ext cx="1165851" cy="5147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Знак ''плюс'' 65">
            <a:extLst>
              <a:ext uri="{FF2B5EF4-FFF2-40B4-BE49-F238E27FC236}">
                <a16:creationId xmlns="" xmlns:a16="http://schemas.microsoft.com/office/drawing/2014/main" id="{9D574100-BED3-4CA5-B62A-8FC2DD1E5621}"/>
              </a:ext>
            </a:extLst>
          </p:cNvPr>
          <p:cNvSpPr/>
          <p:nvPr/>
        </p:nvSpPr>
        <p:spPr>
          <a:xfrm>
            <a:off x="3917359" y="4005062"/>
            <a:ext cx="201419" cy="200149"/>
          </a:xfrm>
          <a:prstGeom prst="mathPlus">
            <a:avLst>
              <a:gd name="adj1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Знак ''минус'' 66">
            <a:extLst>
              <a:ext uri="{FF2B5EF4-FFF2-40B4-BE49-F238E27FC236}">
                <a16:creationId xmlns="" xmlns:a16="http://schemas.microsoft.com/office/drawing/2014/main" id="{CBF539B3-2AF3-451E-8D90-7CCAA74BBF03}"/>
              </a:ext>
            </a:extLst>
          </p:cNvPr>
          <p:cNvSpPr/>
          <p:nvPr/>
        </p:nvSpPr>
        <p:spPr>
          <a:xfrm>
            <a:off x="3448770" y="3991419"/>
            <a:ext cx="215663" cy="181526"/>
          </a:xfrm>
          <a:prstGeom prst="mathMinus">
            <a:avLst>
              <a:gd name="adj1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Прямая со стрелкой 68">
            <a:extLst>
              <a:ext uri="{FF2B5EF4-FFF2-40B4-BE49-F238E27FC236}">
                <a16:creationId xmlns="" xmlns:a16="http://schemas.microsoft.com/office/drawing/2014/main" id="{A7FAF5F2-0A27-4B37-BFEF-92C219B4276E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6199541" y="4205211"/>
            <a:ext cx="26295" cy="4506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Знак ''плюс'' 71">
            <a:extLst>
              <a:ext uri="{FF2B5EF4-FFF2-40B4-BE49-F238E27FC236}">
                <a16:creationId xmlns="" xmlns:a16="http://schemas.microsoft.com/office/drawing/2014/main" id="{C4757FE6-F862-424B-9604-F24A12553BC1}"/>
              </a:ext>
            </a:extLst>
          </p:cNvPr>
          <p:cNvSpPr/>
          <p:nvPr/>
        </p:nvSpPr>
        <p:spPr>
          <a:xfrm>
            <a:off x="5973698" y="4298250"/>
            <a:ext cx="245576" cy="206717"/>
          </a:xfrm>
          <a:prstGeom prst="mathPlus">
            <a:avLst>
              <a:gd name="adj1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Знак ''минус'' 73">
            <a:extLst>
              <a:ext uri="{FF2B5EF4-FFF2-40B4-BE49-F238E27FC236}">
                <a16:creationId xmlns="" xmlns:a16="http://schemas.microsoft.com/office/drawing/2014/main" id="{C43C5E37-411F-4FF4-AA76-1C9310D8F527}"/>
              </a:ext>
            </a:extLst>
          </p:cNvPr>
          <p:cNvSpPr/>
          <p:nvPr/>
        </p:nvSpPr>
        <p:spPr>
          <a:xfrm>
            <a:off x="8457828" y="4341639"/>
            <a:ext cx="199898" cy="231676"/>
          </a:xfrm>
          <a:prstGeom prst="mathMinus">
            <a:avLst>
              <a:gd name="adj1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Знак ''плюс'' 74">
            <a:extLst>
              <a:ext uri="{FF2B5EF4-FFF2-40B4-BE49-F238E27FC236}">
                <a16:creationId xmlns="" xmlns:a16="http://schemas.microsoft.com/office/drawing/2014/main" id="{52B2706E-8C5B-411B-9BDB-EED40357143C}"/>
              </a:ext>
            </a:extLst>
          </p:cNvPr>
          <p:cNvSpPr/>
          <p:nvPr/>
        </p:nvSpPr>
        <p:spPr>
          <a:xfrm>
            <a:off x="7617772" y="4432897"/>
            <a:ext cx="250568" cy="175721"/>
          </a:xfrm>
          <a:prstGeom prst="mathPlus">
            <a:avLst>
              <a:gd name="adj1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72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44477"/>
            <a:ext cx="11180233" cy="974724"/>
          </a:xfrm>
        </p:spPr>
        <p:txBody>
          <a:bodyPr/>
          <a:lstStyle/>
          <a:p>
            <a:pPr algn="ctr"/>
            <a:r>
              <a:rPr lang="ru-RU" sz="2400" dirty="0" smtClean="0"/>
              <a:t>Экспресс-диагностика </a:t>
            </a:r>
            <a:r>
              <a:rPr lang="ru-RU" sz="2400" dirty="0" smtClean="0"/>
              <a:t>ИКБ </a:t>
            </a:r>
            <a:r>
              <a:rPr lang="ru-RU" sz="2400" dirty="0" smtClean="0"/>
              <a:t>у пациентов с укусом клеща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600" y="1333500"/>
            <a:ext cx="10676467" cy="4762500"/>
          </a:xfrm>
        </p:spPr>
        <p:txBody>
          <a:bodyPr/>
          <a:lstStyle/>
          <a:p>
            <a:pPr algn="just"/>
            <a:r>
              <a:rPr lang="ru-RU" sz="2000" dirty="0">
                <a:effectLst/>
              </a:rPr>
              <a:t>С целью своевременного и эффективного проведения специфических профилактических мероприятий важная роль принадлежит экспресс-выявлению </a:t>
            </a:r>
            <a:r>
              <a:rPr lang="ru-RU" sz="2000" dirty="0" smtClean="0">
                <a:effectLst/>
              </a:rPr>
              <a:t>патогенов </a:t>
            </a:r>
            <a:r>
              <a:rPr lang="ru-RU" sz="2000" dirty="0">
                <a:effectLst/>
              </a:rPr>
              <a:t>в снятом переносчике (в течение 3 суток от момента присасывания). Для этих целей применяются </a:t>
            </a:r>
            <a:r>
              <a:rPr lang="ru-RU" sz="2000" dirty="0" smtClean="0">
                <a:effectLst/>
              </a:rPr>
              <a:t>методы </a:t>
            </a:r>
            <a:r>
              <a:rPr lang="ru-RU" sz="2000" dirty="0">
                <a:effectLst/>
              </a:rPr>
              <a:t>обнаружения </a:t>
            </a:r>
            <a:r>
              <a:rPr lang="ru-RU" sz="2000" dirty="0" smtClean="0">
                <a:effectLst/>
              </a:rPr>
              <a:t>ДНК </a:t>
            </a:r>
            <a:r>
              <a:rPr lang="ru-RU" sz="2000" dirty="0" err="1" smtClean="0">
                <a:effectLst/>
              </a:rPr>
              <a:t>боррелий</a:t>
            </a:r>
            <a:r>
              <a:rPr lang="ru-RU" sz="2000" dirty="0" smtClean="0">
                <a:effectLst/>
              </a:rPr>
              <a:t> в </a:t>
            </a:r>
            <a:r>
              <a:rPr lang="ru-RU" sz="2000" dirty="0">
                <a:effectLst/>
              </a:rPr>
              <a:t>суспензии клещей. </a:t>
            </a:r>
            <a:endParaRPr lang="ru-RU" sz="2000" dirty="0" smtClean="0">
              <a:effectLst/>
            </a:endParaRPr>
          </a:p>
          <a:p>
            <a:pPr algn="just"/>
            <a:r>
              <a:rPr lang="ru-RU" sz="2000" dirty="0">
                <a:effectLst/>
              </a:rPr>
              <a:t>В ситуациях, когда клещ не сохранился или не подлежит исследованию вследствие неправильного хранения, с целью ранней индикации возбудителей инфекций в организме пациента могут быть подвергнуты исследованию кровь или биоптат из места присасывания клеща</a:t>
            </a:r>
            <a:r>
              <a:rPr lang="ru-RU" sz="2000" dirty="0" smtClean="0">
                <a:effectLst/>
              </a:rPr>
              <a:t>. </a:t>
            </a:r>
            <a:r>
              <a:rPr lang="ru-RU" sz="2000" dirty="0">
                <a:effectLst/>
              </a:rPr>
              <a:t>Принципиально важным моментом является установление оптимальных сроков забора крови.</a:t>
            </a:r>
          </a:p>
          <a:p>
            <a:pPr algn="just"/>
            <a:r>
              <a:rPr lang="ru-RU" sz="2000" dirty="0" smtClean="0">
                <a:effectLst/>
              </a:rPr>
              <a:t>В </a:t>
            </a:r>
            <a:r>
              <a:rPr lang="ru-RU" sz="2000" dirty="0">
                <a:effectLst/>
              </a:rPr>
              <a:t>случае получения положительного результата при проведении экспресс-диагностики </a:t>
            </a:r>
            <a:r>
              <a:rPr lang="ru-RU" sz="2000" dirty="0" smtClean="0">
                <a:effectLst/>
              </a:rPr>
              <a:t>ИКБ, </a:t>
            </a:r>
            <a:r>
              <a:rPr lang="ru-RU" sz="2000" dirty="0">
                <a:effectLst/>
              </a:rPr>
              <a:t>показано проведение экстренных профилактических мероприятий </a:t>
            </a:r>
            <a:r>
              <a:rPr lang="ru-RU" sz="2000" dirty="0" smtClean="0">
                <a:effectLst/>
              </a:rPr>
              <a:t>(антибиотикопрофилактика курсом 3-5 дней). </a:t>
            </a:r>
          </a:p>
          <a:p>
            <a:pPr algn="just"/>
            <a:r>
              <a:rPr lang="ru-RU" sz="2000" dirty="0" smtClean="0">
                <a:effectLst/>
              </a:rPr>
              <a:t>Молекулярно-биологические </a:t>
            </a:r>
            <a:r>
              <a:rPr lang="ru-RU" sz="2000" dirty="0">
                <a:effectLst/>
              </a:rPr>
              <a:t>методы диагностики в системе эпидемиологического надзора и профилактики </a:t>
            </a:r>
            <a:r>
              <a:rPr lang="ru-RU" sz="2000" dirty="0" smtClean="0">
                <a:effectLst/>
              </a:rPr>
              <a:t>ИКБ необходимо </a:t>
            </a:r>
            <a:r>
              <a:rPr lang="ru-RU" sz="2000" dirty="0">
                <a:effectLst/>
              </a:rPr>
              <a:t>применять в комплексе с серологическими методами.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1812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257" name="Group 73"/>
          <p:cNvGraphicFramePr>
            <a:graphicFrameLocks noGrp="1"/>
          </p:cNvGraphicFramePr>
          <p:nvPr>
            <p:extLst/>
          </p:nvPr>
        </p:nvGraphicFramePr>
        <p:xfrm>
          <a:off x="1524000" y="731838"/>
          <a:ext cx="9302150" cy="6126235"/>
        </p:xfrm>
        <a:graphic>
          <a:graphicData uri="http://schemas.openxmlformats.org/drawingml/2006/table">
            <a:tbl>
              <a:tblPr/>
              <a:tblGrid>
                <a:gridCol w="2992515"/>
                <a:gridCol w="2172116"/>
                <a:gridCol w="2270629"/>
                <a:gridCol w="1866890"/>
              </a:tblGrid>
              <a:tr h="365729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Стадия болезни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 для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исследования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Лабораторные методы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прямые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серологические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118866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Инкубационный период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 начала клинических </a:t>
                      </a:r>
                      <a:endParaRPr kumimoji="0" lang="en-US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проявлений)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Биоптат из места </a:t>
                      </a:r>
                      <a:endParaRPr kumimoji="0" lang="en-US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укуса клеща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Кровь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ПЦР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8866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стадия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(острый период)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до2 недель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Кровь, ликвор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Пунктат 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лимфоузлов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ПЦР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ИФА 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IgM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иммуноблотт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8866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стадия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(диссеминированная инфекция, органная патология) до1 месяца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Кровь,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Ликвор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ПЦР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ИФА 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IgM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ИФА 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IgG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иммуноблотт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1435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стадия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(хроническая форма)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свыше 3 месяцев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Кровь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Внутрисуставная 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жидкость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ПЦР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ИФА 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IgG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иммуноблотт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1435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Хроническая инфекция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Кровь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ИФА 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IgG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иммуноблотт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93225" name="Rectangle 41"/>
          <p:cNvSpPr>
            <a:spLocks noGrp="1" noRot="1" noChangeArrowheads="1"/>
          </p:cNvSpPr>
          <p:nvPr>
            <p:ph type="title"/>
          </p:nvPr>
        </p:nvSpPr>
        <p:spPr>
          <a:xfrm>
            <a:off x="1524000" y="0"/>
            <a:ext cx="9144000" cy="8366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800" b="1" dirty="0">
                <a:solidFill>
                  <a:schemeClr val="bg1">
                    <a:lumMod val="25000"/>
                  </a:schemeClr>
                </a:solidFill>
                <a:effectLst/>
              </a:rPr>
              <a:t>СХЕМА ОБСЛЕДОВАНИЯ БОЛЬНОГО </a:t>
            </a:r>
            <a:r>
              <a:rPr lang="ru-RU" altLang="ru-RU" sz="1800" b="1" dirty="0" smtClean="0">
                <a:solidFill>
                  <a:schemeClr val="bg1">
                    <a:lumMod val="25000"/>
                  </a:schemeClr>
                </a:solidFill>
                <a:effectLst/>
              </a:rPr>
              <a:t>НА </a:t>
            </a:r>
            <a:r>
              <a:rPr lang="ru-RU" altLang="ru-RU" sz="1800" b="1" dirty="0">
                <a:solidFill>
                  <a:schemeClr val="bg1">
                    <a:lumMod val="25000"/>
                  </a:schemeClr>
                </a:solidFill>
                <a:effectLst/>
              </a:rPr>
              <a:t>КЛЕЩЕВЫЕ </a:t>
            </a:r>
            <a:r>
              <a:rPr lang="ru-RU" altLang="ru-RU" sz="1800" b="1" dirty="0" smtClean="0">
                <a:solidFill>
                  <a:schemeClr val="bg1">
                    <a:lumMod val="25000"/>
                  </a:schemeClr>
                </a:solidFill>
                <a:effectLst/>
              </a:rPr>
              <a:t>БОРРЕЛИОЗЫ</a:t>
            </a:r>
            <a:endParaRPr lang="ru-RU" altLang="ru-RU" sz="1800" b="1" dirty="0">
              <a:solidFill>
                <a:schemeClr val="bg1">
                  <a:lumMod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75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Наборы для ИФА диагностики </a:t>
            </a:r>
            <a:r>
              <a:rPr lang="ru-RU" sz="3200" b="1" dirty="0" err="1" smtClean="0">
                <a:solidFill>
                  <a:srgbClr val="002060"/>
                </a:solidFill>
              </a:rPr>
              <a:t>боррелиозов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523999"/>
            <a:ext cx="9601200" cy="482237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Производства ЗАО «Вектор-Бест», Новосибирск</a:t>
            </a:r>
          </a:p>
          <a:p>
            <a:r>
              <a:rPr lang="en-US" dirty="0" smtClean="0"/>
              <a:t>D-1452 </a:t>
            </a:r>
            <a:r>
              <a:rPr lang="en-US" dirty="0"/>
              <a:t>«</a:t>
            </a:r>
            <a:r>
              <a:rPr lang="ru-RU" dirty="0" err="1"/>
              <a:t>ЛаймБест</a:t>
            </a:r>
            <a:r>
              <a:rPr lang="ru-RU" dirty="0"/>
              <a:t> – </a:t>
            </a:r>
            <a:r>
              <a:rPr lang="en-US" dirty="0"/>
              <a:t>IgG</a:t>
            </a:r>
            <a:r>
              <a:rPr lang="en-US" dirty="0" smtClean="0"/>
              <a:t>»</a:t>
            </a:r>
            <a:r>
              <a:rPr lang="ru-RU" dirty="0"/>
              <a:t> № ФСР 2009/06293</a:t>
            </a:r>
            <a:endParaRPr lang="ru-RU" dirty="0" smtClean="0"/>
          </a:p>
          <a:p>
            <a:r>
              <a:rPr lang="en-US" dirty="0" smtClean="0"/>
              <a:t>D-1454 </a:t>
            </a:r>
            <a:r>
              <a:rPr lang="en-US" dirty="0"/>
              <a:t>«</a:t>
            </a:r>
            <a:r>
              <a:rPr lang="ru-RU" dirty="0" err="1"/>
              <a:t>ЛаймБест</a:t>
            </a:r>
            <a:r>
              <a:rPr lang="ru-RU" dirty="0"/>
              <a:t> – </a:t>
            </a:r>
            <a:r>
              <a:rPr lang="en-US" dirty="0"/>
              <a:t>IgM</a:t>
            </a:r>
            <a:r>
              <a:rPr lang="en-US" dirty="0" smtClean="0"/>
              <a:t>»</a:t>
            </a:r>
            <a:r>
              <a:rPr lang="ru-RU" dirty="0"/>
              <a:t> № ФСР </a:t>
            </a:r>
            <a:r>
              <a:rPr lang="ru-RU" dirty="0" smtClean="0"/>
              <a:t>2012/13158</a:t>
            </a:r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b="1" dirty="0"/>
              <a:t>Производства НПФ «</a:t>
            </a:r>
            <a:r>
              <a:rPr lang="en-US" b="1" dirty="0" err="1"/>
              <a:t>Omnix</a:t>
            </a:r>
            <a:r>
              <a:rPr lang="ru-RU" b="1" dirty="0"/>
              <a:t>», </a:t>
            </a:r>
            <a:r>
              <a:rPr lang="ru-RU" b="1" dirty="0" smtClean="0"/>
              <a:t>С-Петербург</a:t>
            </a:r>
          </a:p>
          <a:p>
            <a:r>
              <a:rPr lang="en-US" dirty="0" smtClean="0"/>
              <a:t>KS-001</a:t>
            </a:r>
            <a:r>
              <a:rPr lang="en-US" dirty="0"/>
              <a:t>	</a:t>
            </a:r>
            <a:r>
              <a:rPr lang="ru-RU" dirty="0" err="1"/>
              <a:t>Боррелиоз</a:t>
            </a:r>
            <a:r>
              <a:rPr lang="ru-RU" dirty="0"/>
              <a:t>-ИФА-</a:t>
            </a:r>
            <a:r>
              <a:rPr lang="en-US" dirty="0"/>
              <a:t>IgM	</a:t>
            </a:r>
            <a:endParaRPr lang="ru-RU" dirty="0" smtClean="0"/>
          </a:p>
          <a:p>
            <a:r>
              <a:rPr lang="en-US" dirty="0" smtClean="0"/>
              <a:t>KS-002</a:t>
            </a:r>
            <a:r>
              <a:rPr lang="en-US" dirty="0"/>
              <a:t>	</a:t>
            </a:r>
            <a:r>
              <a:rPr lang="ru-RU" dirty="0" err="1"/>
              <a:t>Боррелиоз</a:t>
            </a:r>
            <a:r>
              <a:rPr lang="ru-RU" dirty="0"/>
              <a:t>-ИФА-</a:t>
            </a:r>
            <a:r>
              <a:rPr lang="en-US" dirty="0"/>
              <a:t>IgG	</a:t>
            </a:r>
            <a:endParaRPr lang="ru-RU" dirty="0" smtClean="0"/>
          </a:p>
          <a:p>
            <a:r>
              <a:rPr lang="en-US" dirty="0" smtClean="0"/>
              <a:t>KS-003</a:t>
            </a:r>
            <a:r>
              <a:rPr lang="en-US" dirty="0"/>
              <a:t>	</a:t>
            </a:r>
            <a:r>
              <a:rPr lang="ru-RU" dirty="0" err="1"/>
              <a:t>Боррелиоз</a:t>
            </a:r>
            <a:r>
              <a:rPr lang="ru-RU" dirty="0"/>
              <a:t>-ИФА-</a:t>
            </a:r>
            <a:r>
              <a:rPr lang="ru-RU" dirty="0" err="1"/>
              <a:t>Комби</a:t>
            </a:r>
            <a:r>
              <a:rPr lang="ru-RU" dirty="0"/>
              <a:t>	</a:t>
            </a:r>
            <a:endParaRPr lang="en-US" dirty="0"/>
          </a:p>
          <a:p>
            <a:r>
              <a:rPr lang="en-US" dirty="0" smtClean="0"/>
              <a:t>KS-004</a:t>
            </a:r>
            <a:r>
              <a:rPr lang="en-US" dirty="0"/>
              <a:t>	</a:t>
            </a:r>
            <a:r>
              <a:rPr lang="ru-RU" dirty="0" err="1"/>
              <a:t>Боррелиоз</a:t>
            </a:r>
            <a:r>
              <a:rPr lang="ru-RU" dirty="0"/>
              <a:t>-ИФА-скрининг	</a:t>
            </a:r>
            <a:endParaRPr lang="ru-RU" dirty="0" smtClean="0"/>
          </a:p>
          <a:p>
            <a:r>
              <a:rPr lang="en-US" dirty="0" smtClean="0"/>
              <a:t>KS-005</a:t>
            </a:r>
            <a:r>
              <a:rPr lang="en-US" dirty="0"/>
              <a:t>	</a:t>
            </a:r>
            <a:r>
              <a:rPr lang="ru-RU" dirty="0" err="1"/>
              <a:t>Боррелиоз</a:t>
            </a:r>
            <a:r>
              <a:rPr lang="ru-RU" dirty="0"/>
              <a:t>-ИФА-спектр-</a:t>
            </a:r>
            <a:r>
              <a:rPr lang="en-US" dirty="0"/>
              <a:t>IgM	</a:t>
            </a:r>
            <a:endParaRPr lang="ru-RU" dirty="0" smtClean="0"/>
          </a:p>
          <a:p>
            <a:r>
              <a:rPr lang="en-US" dirty="0" smtClean="0"/>
              <a:t>KS-006</a:t>
            </a:r>
            <a:r>
              <a:rPr lang="en-US" dirty="0"/>
              <a:t>	</a:t>
            </a:r>
            <a:r>
              <a:rPr lang="ru-RU" dirty="0" err="1"/>
              <a:t>Боррелиоз</a:t>
            </a:r>
            <a:r>
              <a:rPr lang="ru-RU" dirty="0"/>
              <a:t>-ИФА-спектр-</a:t>
            </a:r>
            <a:r>
              <a:rPr lang="en-US" dirty="0"/>
              <a:t>IgG	</a:t>
            </a:r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pPr marL="0" indent="0" algn="ctr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6309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5769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Наборы для ПЦР диагностики </a:t>
            </a:r>
            <a:r>
              <a:rPr lang="ru-RU" sz="3200" b="1" dirty="0" err="1" smtClean="0">
                <a:solidFill>
                  <a:srgbClr val="002060"/>
                </a:solidFill>
              </a:rPr>
              <a:t>боррелиозов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458686"/>
            <a:ext cx="9601200" cy="440871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Производства ЗАО «Вектор-Бест», Новосибирск</a:t>
            </a:r>
          </a:p>
          <a:p>
            <a:r>
              <a:rPr lang="ru-RU" dirty="0" err="1" smtClean="0"/>
              <a:t>РеалБест</a:t>
            </a:r>
            <a:r>
              <a:rPr lang="ru-RU" dirty="0" smtClean="0"/>
              <a:t> </a:t>
            </a:r>
            <a:r>
              <a:rPr lang="ru-RU" dirty="0"/>
              <a:t>ДНК </a:t>
            </a:r>
            <a:r>
              <a:rPr lang="en-US" dirty="0" err="1"/>
              <a:t>Borrelia</a:t>
            </a:r>
            <a:r>
              <a:rPr lang="en-US" dirty="0"/>
              <a:t> </a:t>
            </a:r>
            <a:r>
              <a:rPr lang="en-US" dirty="0" err="1"/>
              <a:t>burgdorferi</a:t>
            </a:r>
            <a:r>
              <a:rPr lang="en-US" dirty="0"/>
              <a:t> </a:t>
            </a:r>
            <a:r>
              <a:rPr lang="en-US" dirty="0" err="1"/>
              <a:t>s.I</a:t>
            </a:r>
            <a:r>
              <a:rPr lang="en-US" dirty="0"/>
              <a:t>. </a:t>
            </a:r>
            <a:endParaRPr lang="ru-RU" dirty="0" smtClean="0"/>
          </a:p>
          <a:p>
            <a:r>
              <a:rPr lang="ru-RU" dirty="0" err="1" smtClean="0"/>
              <a:t>РеалБест</a:t>
            </a:r>
            <a:r>
              <a:rPr lang="ru-RU" dirty="0" smtClean="0"/>
              <a:t> </a:t>
            </a:r>
            <a:r>
              <a:rPr lang="ru-RU" dirty="0"/>
              <a:t>ДНК </a:t>
            </a:r>
            <a:r>
              <a:rPr lang="en-US" dirty="0" err="1"/>
              <a:t>Borrelia</a:t>
            </a:r>
            <a:r>
              <a:rPr lang="en-US" dirty="0"/>
              <a:t> </a:t>
            </a:r>
            <a:r>
              <a:rPr lang="en-US" dirty="0" err="1"/>
              <a:t>miyamotoi</a:t>
            </a:r>
            <a:r>
              <a:rPr lang="en-US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Производства </a:t>
            </a:r>
            <a:r>
              <a:rPr lang="ru-RU" b="1" dirty="0"/>
              <a:t>«</a:t>
            </a:r>
            <a:r>
              <a:rPr lang="ru-RU" b="1" dirty="0" err="1"/>
              <a:t>ИнтерЛабСервис</a:t>
            </a:r>
            <a:r>
              <a:rPr lang="ru-RU" b="1" dirty="0"/>
              <a:t>», Москва</a:t>
            </a:r>
            <a:endParaRPr lang="ru-RU" dirty="0" smtClean="0"/>
          </a:p>
          <a:p>
            <a:r>
              <a:rPr lang="ru-RU" dirty="0" err="1"/>
              <a:t>АмплиСенс</a:t>
            </a:r>
            <a:r>
              <a:rPr lang="ru-RU" dirty="0"/>
              <a:t>® </a:t>
            </a:r>
            <a:r>
              <a:rPr lang="en-US" dirty="0"/>
              <a:t>TBEV, </a:t>
            </a:r>
            <a:r>
              <a:rPr lang="en-US" dirty="0" err="1"/>
              <a:t>B.burgdorferi</a:t>
            </a:r>
            <a:r>
              <a:rPr lang="en-US" dirty="0"/>
              <a:t> </a:t>
            </a:r>
            <a:r>
              <a:rPr lang="en-US" dirty="0" err="1"/>
              <a:t>sl</a:t>
            </a:r>
            <a:r>
              <a:rPr lang="en-US" dirty="0"/>
              <a:t>, </a:t>
            </a:r>
            <a:r>
              <a:rPr lang="en-US" dirty="0" err="1"/>
              <a:t>A.phagocytophillum</a:t>
            </a:r>
            <a:r>
              <a:rPr lang="en-US" dirty="0"/>
              <a:t>, </a:t>
            </a:r>
            <a:r>
              <a:rPr lang="en-US" dirty="0" err="1" smtClean="0"/>
              <a:t>E.chaffeensis</a:t>
            </a:r>
            <a:r>
              <a:rPr lang="en-US" dirty="0" smtClean="0"/>
              <a:t>/</a:t>
            </a:r>
            <a:r>
              <a:rPr lang="en-US" dirty="0" err="1" smtClean="0"/>
              <a:t>E.muris</a:t>
            </a:r>
            <a:r>
              <a:rPr lang="en-US" dirty="0" smtClean="0"/>
              <a:t>-FL</a:t>
            </a:r>
            <a:endParaRPr lang="ru-RU" b="1" dirty="0"/>
          </a:p>
          <a:p>
            <a:r>
              <a:rPr lang="ru-RU" dirty="0"/>
              <a:t>«</a:t>
            </a:r>
            <a:r>
              <a:rPr lang="ru-RU" dirty="0" err="1"/>
              <a:t>АмплиСенс</a:t>
            </a:r>
            <a:r>
              <a:rPr lang="ru-RU" dirty="0"/>
              <a:t>® </a:t>
            </a:r>
            <a:r>
              <a:rPr lang="en-US" dirty="0" err="1"/>
              <a:t>Borrelia</a:t>
            </a:r>
            <a:r>
              <a:rPr lang="en-US" dirty="0"/>
              <a:t> </a:t>
            </a:r>
            <a:r>
              <a:rPr lang="en-US" dirty="0" err="1"/>
              <a:t>miyamotoi</a:t>
            </a:r>
            <a:r>
              <a:rPr lang="en-US" dirty="0"/>
              <a:t>-FL»</a:t>
            </a:r>
          </a:p>
          <a:p>
            <a:endParaRPr lang="ru-RU" dirty="0" smtClean="0"/>
          </a:p>
          <a:p>
            <a:r>
              <a:rPr lang="ru-RU" dirty="0" smtClean="0"/>
              <a:t>БОРРЕЛИО-ГЕН - </a:t>
            </a:r>
            <a:r>
              <a:rPr lang="ru-RU" b="1" dirty="0" smtClean="0"/>
              <a:t>Производства </a:t>
            </a:r>
            <a:r>
              <a:rPr lang="ru-RU" b="1" dirty="0"/>
              <a:t>НПФ «</a:t>
            </a:r>
            <a:r>
              <a:rPr lang="ru-RU" b="1" dirty="0" smtClean="0"/>
              <a:t>ДНК- Технология</a:t>
            </a:r>
            <a:r>
              <a:rPr lang="ru-RU" b="1" dirty="0"/>
              <a:t>», </a:t>
            </a:r>
            <a:r>
              <a:rPr lang="ru-RU" b="1" dirty="0" smtClean="0"/>
              <a:t>Москва</a:t>
            </a:r>
          </a:p>
          <a:p>
            <a:endParaRPr lang="ru-RU" b="1" dirty="0"/>
          </a:p>
          <a:p>
            <a:endParaRPr lang="en-US" dirty="0"/>
          </a:p>
          <a:p>
            <a:endParaRPr lang="ru-RU" dirty="0"/>
          </a:p>
          <a:p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33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>
                <a:effectLst/>
              </a:rPr>
              <a:t>Мониторинг природных </a:t>
            </a:r>
            <a:r>
              <a:rPr lang="ru-RU" sz="2400" dirty="0" smtClean="0">
                <a:effectLst/>
              </a:rPr>
              <a:t>очагов КТИ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600" y="1562100"/>
            <a:ext cx="10676467" cy="4533900"/>
          </a:xfrm>
        </p:spPr>
        <p:txBody>
          <a:bodyPr/>
          <a:lstStyle/>
          <a:p>
            <a:pPr algn="just"/>
            <a:r>
              <a:rPr lang="ru-RU" sz="2000" dirty="0">
                <a:effectLst/>
              </a:rPr>
              <a:t>Основным элементом эпидемиологического мониторинга является постоянное, систематическое и целенаправленное проведение лабораторных исследований полевого материала, что позволяет изучить возможности реализации эпидемического потенциала </a:t>
            </a:r>
            <a:r>
              <a:rPr lang="ru-RU" sz="2000" dirty="0" smtClean="0">
                <a:effectLst/>
              </a:rPr>
              <a:t>ИКБ, </a:t>
            </a:r>
            <a:r>
              <a:rPr lang="ru-RU" sz="2000" dirty="0">
                <a:effectLst/>
              </a:rPr>
              <a:t>а также своевременно определять предвестников ухудшения санитарно-эпидемиологической обстановки на эндемичных территориях</a:t>
            </a:r>
            <a:r>
              <a:rPr lang="ru-RU" sz="2000" dirty="0" smtClean="0">
                <a:effectLst/>
              </a:rPr>
              <a:t>.</a:t>
            </a:r>
          </a:p>
          <a:p>
            <a:pPr algn="just"/>
            <a:r>
              <a:rPr lang="ru-RU" sz="2000" dirty="0" smtClean="0">
                <a:effectLst/>
              </a:rPr>
              <a:t>В </a:t>
            </a:r>
            <a:r>
              <a:rPr lang="ru-RU" sz="2000" dirty="0">
                <a:effectLst/>
              </a:rPr>
              <a:t>качестве полевого материала используют экземпляры клещей, собранных с растительности. </a:t>
            </a:r>
            <a:r>
              <a:rPr lang="ru-RU" sz="2000" dirty="0" smtClean="0">
                <a:effectLst/>
              </a:rPr>
              <a:t>Переносчики, снятые с обратившихся лиц. Органы мелких млекопитающих - </a:t>
            </a:r>
            <a:r>
              <a:rPr lang="ru-RU" sz="2000" dirty="0" err="1" smtClean="0">
                <a:effectLst/>
              </a:rPr>
              <a:t>прокормителей</a:t>
            </a:r>
            <a:r>
              <a:rPr lang="ru-RU" sz="2000" dirty="0" smtClean="0">
                <a:effectLst/>
              </a:rPr>
              <a:t> различных стадий клещей.</a:t>
            </a:r>
          </a:p>
          <a:p>
            <a:pPr algn="just"/>
            <a:r>
              <a:rPr lang="ru-RU" sz="2000" dirty="0" smtClean="0">
                <a:effectLst/>
              </a:rPr>
              <a:t>С целью изучения эпидемиологической ситуации возможно исследование сывороток крови у население на наличие антител к </a:t>
            </a:r>
            <a:r>
              <a:rPr lang="ru-RU" sz="2000" dirty="0" err="1" smtClean="0">
                <a:effectLst/>
              </a:rPr>
              <a:t>боррелиям</a:t>
            </a:r>
            <a:r>
              <a:rPr lang="ru-RU" sz="2000" dirty="0" smtClean="0">
                <a:effectLst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7173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орядок взаимодействия территориальных органов </a:t>
            </a:r>
            <a:r>
              <a:rPr lang="ru-RU" sz="32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Роспотребнадзора</a:t>
            </a: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 Референс-центром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ru-RU" sz="2400" kern="50" dirty="0" smtClean="0">
                <a:effectLst/>
                <a:latin typeface="Times New Roman" panose="02020603050405020304" pitchFamily="18" charset="0"/>
                <a:ea typeface="Lucida Sans Unicode" panose="020B0602030504020204" pitchFamily="34" charset="0"/>
              </a:rPr>
              <a:t>ФГУЗ «Центр гигиены и эпидемиологии» в субъектах РФ направляет в Референс-центр :</a:t>
            </a:r>
          </a:p>
          <a:p>
            <a:pPr marL="0" indent="0" algn="just">
              <a:buNone/>
              <a:tabLst>
                <a:tab pos="457200" algn="l"/>
                <a:tab pos="2057400" algn="l"/>
              </a:tabLst>
            </a:pPr>
            <a:r>
              <a:rPr lang="ru-RU" sz="2400" b="1" kern="50" dirty="0" smtClean="0"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1. </a:t>
            </a:r>
            <a:r>
              <a:rPr lang="ru-RU" sz="2400" b="1" u="sng" kern="50" dirty="0" smtClean="0"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Информацию о состоянии заболеваемости</a:t>
            </a:r>
            <a:r>
              <a:rPr lang="ru-RU" sz="2400" kern="50" dirty="0" smtClean="0"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 иксодовыми клещевыми </a:t>
            </a:r>
            <a:r>
              <a:rPr lang="ru-RU" sz="2400" kern="50" dirty="0" err="1" smtClean="0"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боррелиозами</a:t>
            </a:r>
            <a:r>
              <a:rPr lang="ru-RU" sz="2400" kern="50" dirty="0" smtClean="0"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 в субъекте Федерации (после окончания </a:t>
            </a:r>
            <a:r>
              <a:rPr lang="ru-RU" sz="2400" kern="50" dirty="0" err="1" smtClean="0"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эпидсезона</a:t>
            </a:r>
            <a:r>
              <a:rPr lang="ru-RU" sz="2400" kern="50" dirty="0" smtClean="0"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457200" algn="l"/>
                <a:tab pos="2057400" algn="l"/>
              </a:tabLst>
            </a:pPr>
            <a:r>
              <a:rPr lang="ru-RU" sz="2400" kern="50" dirty="0" smtClean="0"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Клинический материал от больных, переносчиков из природных очагов и снятых с обратившихся лиц (содержащий </a:t>
            </a:r>
            <a:r>
              <a:rPr lang="ru-RU" sz="2400" kern="50" dirty="0" err="1" smtClean="0"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боррелий</a:t>
            </a:r>
            <a:r>
              <a:rPr lang="ru-RU" sz="2400" kern="50" dirty="0" smtClean="0"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) для верификации возбудителей </a:t>
            </a:r>
            <a:r>
              <a:rPr lang="ru-RU" sz="2400" kern="50" dirty="0" smtClean="0"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ИКБ и </a:t>
            </a:r>
            <a:r>
              <a:rPr lang="ru-RU" sz="2400" kern="50" dirty="0" smtClean="0"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установления </a:t>
            </a:r>
            <a:r>
              <a:rPr lang="ru-RU" sz="2400" kern="50" dirty="0" err="1" smtClean="0"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геновидовой</a:t>
            </a:r>
            <a:r>
              <a:rPr lang="ru-RU" sz="2400" kern="50" dirty="0" smtClean="0"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 принадлежности (по согласованию).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457200" algn="l"/>
                <a:tab pos="2057400" algn="l"/>
              </a:tabLst>
            </a:pPr>
            <a:r>
              <a:rPr lang="ru-RU" sz="2400" kern="50" dirty="0" smtClean="0"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Выделенные культуры </a:t>
            </a:r>
            <a:r>
              <a:rPr lang="ru-RU" sz="2400" kern="50" dirty="0" err="1" smtClean="0"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боррелий</a:t>
            </a:r>
            <a:r>
              <a:rPr lang="ru-RU" sz="2400" kern="50" dirty="0" smtClean="0"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 (клещей) из природных очагов ИКБ для установления этиологического фактора.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62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56605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/>
                <a:latin typeface="Times New Roman,Bold"/>
              </a:rPr>
              <a:t>Пути передачи возбудителей ИКБ человеку</a:t>
            </a:r>
            <a:endParaRPr lang="ru-RU" sz="2400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4771" y="1417812"/>
            <a:ext cx="9808029" cy="4474029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/>
                <a:cs typeface="Times New Roman" panose="02020603050405020304" pitchFamily="18" charset="0"/>
              </a:rPr>
              <a:t>Присасывание клеща </a:t>
            </a:r>
            <a:r>
              <a:rPr lang="ru-RU" sz="2000" dirty="0" smtClean="0">
                <a:effectLst/>
                <a:cs typeface="Times New Roman" panose="02020603050405020304" pitchFamily="18" charset="0"/>
              </a:rPr>
              <a:t>и попадание </a:t>
            </a:r>
            <a:r>
              <a:rPr lang="ru-RU" sz="2000" dirty="0">
                <a:effectLst/>
                <a:cs typeface="Times New Roman" panose="02020603050405020304" pitchFamily="18" charset="0"/>
              </a:rPr>
              <a:t>возбудителя </a:t>
            </a:r>
            <a:r>
              <a:rPr lang="ru-RU" sz="2000" dirty="0" smtClean="0">
                <a:effectLst/>
                <a:cs typeface="Times New Roman" panose="02020603050405020304" pitchFamily="18" charset="0"/>
              </a:rPr>
              <a:t>со слюной </a:t>
            </a:r>
            <a:r>
              <a:rPr lang="ru-RU" sz="2000" dirty="0">
                <a:effectLst/>
                <a:cs typeface="Times New Roman" panose="02020603050405020304" pitchFamily="18" charset="0"/>
              </a:rPr>
              <a:t>во время </a:t>
            </a:r>
            <a:r>
              <a:rPr lang="ru-RU" sz="2000" dirty="0" err="1" smtClean="0">
                <a:effectLst/>
                <a:cs typeface="Times New Roman" panose="02020603050405020304" pitchFamily="18" charset="0"/>
              </a:rPr>
              <a:t>кровососания</a:t>
            </a:r>
            <a:r>
              <a:rPr lang="ru-RU" sz="2000" dirty="0" smtClean="0">
                <a:effectLst/>
                <a:cs typeface="Times New Roman" panose="02020603050405020304" pitchFamily="18" charset="0"/>
              </a:rPr>
              <a:t>. </a:t>
            </a:r>
          </a:p>
          <a:p>
            <a:r>
              <a:rPr lang="ru-RU" sz="2000" dirty="0" smtClean="0">
                <a:effectLst/>
                <a:cs typeface="Times New Roman" panose="02020603050405020304" pitchFamily="18" charset="0"/>
              </a:rPr>
              <a:t>Передача </a:t>
            </a:r>
            <a:r>
              <a:rPr lang="ru-RU" sz="2000" dirty="0" err="1">
                <a:effectLst/>
                <a:cs typeface="Times New Roman" panose="02020603050405020304" pitchFamily="18" charset="0"/>
              </a:rPr>
              <a:t>боррелий</a:t>
            </a:r>
            <a:r>
              <a:rPr lang="ru-RU" sz="2000" dirty="0">
                <a:effectLst/>
                <a:cs typeface="Times New Roman" panose="02020603050405020304" pitchFamily="18" charset="0"/>
              </a:rPr>
              <a:t> человеку через фекалии клеща </a:t>
            </a:r>
            <a:r>
              <a:rPr lang="ru-RU" sz="2000" dirty="0" smtClean="0">
                <a:effectLst/>
                <a:cs typeface="Times New Roman" panose="02020603050405020304" pitchFamily="18" charset="0"/>
              </a:rPr>
              <a:t>при попадании </a:t>
            </a:r>
            <a:r>
              <a:rPr lang="ru-RU" sz="2000" dirty="0">
                <a:effectLst/>
                <a:cs typeface="Times New Roman" panose="02020603050405020304" pitchFamily="18" charset="0"/>
              </a:rPr>
              <a:t>их на кожу и втирания в </a:t>
            </a:r>
            <a:r>
              <a:rPr lang="ru-RU" sz="2000" dirty="0" smtClean="0">
                <a:effectLst/>
                <a:cs typeface="Times New Roman" panose="02020603050405020304" pitchFamily="18" charset="0"/>
              </a:rPr>
              <a:t>нее </a:t>
            </a:r>
            <a:r>
              <a:rPr lang="ru-RU" sz="2000" dirty="0">
                <a:effectLst/>
                <a:cs typeface="Times New Roman" panose="02020603050405020304" pitchFamily="18" charset="0"/>
              </a:rPr>
              <a:t>при расчесах</a:t>
            </a:r>
            <a:r>
              <a:rPr lang="ru-RU" sz="2000" dirty="0" smtClean="0">
                <a:effectLst/>
                <a:cs typeface="Times New Roman" panose="02020603050405020304" pitchFamily="18" charset="0"/>
              </a:rPr>
              <a:t>.  </a:t>
            </a:r>
          </a:p>
          <a:p>
            <a:r>
              <a:rPr lang="ru-RU" sz="2000" dirty="0" smtClean="0">
                <a:effectLst/>
              </a:rPr>
              <a:t>Механическая </a:t>
            </a:r>
            <a:r>
              <a:rPr lang="ru-RU" sz="2000" dirty="0">
                <a:effectLst/>
              </a:rPr>
              <a:t>передача </a:t>
            </a:r>
            <a:r>
              <a:rPr lang="ru-RU" sz="2000" dirty="0" err="1">
                <a:effectLst/>
              </a:rPr>
              <a:t>боррелий</a:t>
            </a:r>
            <a:r>
              <a:rPr lang="ru-RU" sz="2000" dirty="0">
                <a:effectLst/>
              </a:rPr>
              <a:t> при </a:t>
            </a:r>
            <a:r>
              <a:rPr lang="ru-RU" sz="2000" dirty="0" smtClean="0">
                <a:effectLst/>
              </a:rPr>
              <a:t>случайном раздавливании </a:t>
            </a:r>
            <a:r>
              <a:rPr lang="ru-RU" sz="2000" dirty="0">
                <a:effectLst/>
              </a:rPr>
              <a:t>клеща во время его снятия с домашних </a:t>
            </a:r>
            <a:r>
              <a:rPr lang="ru-RU" sz="2000" dirty="0" smtClean="0">
                <a:effectLst/>
              </a:rPr>
              <a:t>животных и </a:t>
            </a:r>
            <a:r>
              <a:rPr lang="ru-RU" sz="2000" dirty="0">
                <a:effectLst/>
              </a:rPr>
              <a:t>попадание содержимого паразита в микротравмы кожи </a:t>
            </a:r>
            <a:r>
              <a:rPr lang="ru-RU" sz="2000" dirty="0" smtClean="0">
                <a:effectLst/>
              </a:rPr>
              <a:t>или на </a:t>
            </a:r>
            <a:r>
              <a:rPr lang="ru-RU" sz="2000" dirty="0">
                <a:effectLst/>
              </a:rPr>
              <a:t>конъюнктиву глаз человека</a:t>
            </a:r>
            <a:r>
              <a:rPr lang="ru-RU" sz="2000" dirty="0" smtClean="0">
                <a:effectLst/>
              </a:rPr>
              <a:t>. </a:t>
            </a:r>
          </a:p>
          <a:p>
            <a:r>
              <a:rPr lang="ru-RU" sz="2000" dirty="0" err="1" smtClean="0">
                <a:effectLst/>
              </a:rPr>
              <a:t>Трансплацентарная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>
                <a:effectLst/>
              </a:rPr>
              <a:t>передача от больной (или </a:t>
            </a:r>
            <a:r>
              <a:rPr lang="ru-RU" sz="2000" dirty="0" smtClean="0">
                <a:effectLst/>
              </a:rPr>
              <a:t>инфицированной</a:t>
            </a:r>
            <a:r>
              <a:rPr lang="ru-RU" sz="2000" dirty="0" smtClean="0">
                <a:solidFill>
                  <a:srgbClr val="000000"/>
                </a:solidFill>
                <a:effectLst/>
              </a:rPr>
              <a:t>) женщины </a:t>
            </a:r>
            <a:r>
              <a:rPr lang="ru-RU" sz="2000" dirty="0">
                <a:solidFill>
                  <a:srgbClr val="000000"/>
                </a:solidFill>
                <a:effectLst/>
              </a:rPr>
              <a:t>плоду.</a:t>
            </a:r>
            <a:endParaRPr lang="ru-RU" sz="2000" dirty="0">
              <a:effectLst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149" y="4580626"/>
            <a:ext cx="2808034" cy="214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9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Порядок взаимодействия территориальных органов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Роспотребнадзора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Референс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центром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Энтомологический мониторинг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мониторинг численности иксодовых клещей в стационарных точках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наблюдений.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мониторинг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инфицированности иксодовых клещей из природных очагов 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Противоэпидемические и профилактические мероприятия</a:t>
            </a: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результаты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исследования снятых с людей переносчиков на наличие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боррелий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проведение антибиотикопрофилактики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0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44477"/>
            <a:ext cx="11180233" cy="954596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Порядок представления информации в </a:t>
            </a:r>
            <a:r>
              <a:rPr lang="ru-RU" sz="2400" dirty="0" err="1" smtClean="0">
                <a:solidFill>
                  <a:srgbClr val="C00000"/>
                </a:solidFill>
                <a:effectLst/>
                <a:latin typeface="+mn-lt"/>
              </a:rPr>
              <a:t>Референс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 центр</a:t>
            </a:r>
            <a:endParaRPr lang="ru-RU" sz="2400" dirty="0"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600" y="1345721"/>
            <a:ext cx="10676467" cy="4750279"/>
          </a:xfrm>
        </p:spPr>
        <p:txBody>
          <a:bodyPr/>
          <a:lstStyle/>
          <a:p>
            <a:pPr algn="just"/>
            <a:r>
              <a:rPr lang="ru-RU" sz="2400" dirty="0" smtClean="0">
                <a:effectLst/>
              </a:rPr>
              <a:t>Оперативную </a:t>
            </a:r>
            <a:r>
              <a:rPr lang="ru-RU" sz="2400" dirty="0">
                <a:effectLst/>
              </a:rPr>
              <a:t>и аналитическую информацию по заболеваемости, лабораторной диагностике, экстренной профилактике и мониторингу природных очагов иксодовых клещевых </a:t>
            </a:r>
            <a:r>
              <a:rPr lang="ru-RU" sz="2400" dirty="0" err="1">
                <a:effectLst/>
              </a:rPr>
              <a:t>боррелиозов</a:t>
            </a:r>
            <a:r>
              <a:rPr lang="ru-RU" sz="2400" dirty="0">
                <a:effectLst/>
              </a:rPr>
              <a:t> (ИКБ) на вашей территории в разрезе районов за 10 мес. до 1 декабря текущего года в виде таблиц, размещенных на сайте института </a:t>
            </a:r>
            <a:r>
              <a:rPr lang="ru-RU" sz="2400" u="sng" dirty="0">
                <a:effectLst/>
                <a:hlinkClick r:id="rId2"/>
              </a:rPr>
              <a:t>http://oniipi.org</a:t>
            </a:r>
            <a:r>
              <a:rPr lang="ru-RU" sz="2400" dirty="0">
                <a:effectLst/>
              </a:rPr>
              <a:t> в разделе </a:t>
            </a:r>
            <a:r>
              <a:rPr lang="ru-RU" sz="2400" dirty="0" err="1">
                <a:effectLst/>
              </a:rPr>
              <a:t>референс</a:t>
            </a:r>
            <a:r>
              <a:rPr lang="ru-RU" sz="2400" dirty="0">
                <a:effectLst/>
              </a:rPr>
              <a:t> центр по </a:t>
            </a:r>
            <a:r>
              <a:rPr lang="ru-RU" sz="2400" dirty="0" err="1">
                <a:effectLst/>
              </a:rPr>
              <a:t>боррелиозам</a:t>
            </a:r>
            <a:r>
              <a:rPr lang="ru-RU" sz="2400" dirty="0">
                <a:effectLst/>
              </a:rPr>
              <a:t> (Порядок взаимодействия с </a:t>
            </a:r>
            <a:r>
              <a:rPr lang="ru-RU" sz="2400" dirty="0" err="1">
                <a:effectLst/>
              </a:rPr>
              <a:t>референс</a:t>
            </a:r>
            <a:r>
              <a:rPr lang="ru-RU" sz="2400" dirty="0">
                <a:effectLst/>
              </a:rPr>
              <a:t> центром).</a:t>
            </a:r>
          </a:p>
          <a:p>
            <a:r>
              <a:rPr lang="ru-RU" sz="2400" b="1" dirty="0" smtClean="0">
                <a:effectLst/>
              </a:rPr>
              <a:t>В названии </a:t>
            </a:r>
            <a:r>
              <a:rPr lang="ru-RU" sz="2400" b="1" dirty="0">
                <a:effectLst/>
              </a:rPr>
              <a:t>файла указывайте субъект РФ и период за который предоставляется отчет.</a:t>
            </a:r>
            <a:endParaRPr lang="ru-RU" sz="2400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8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доставки в </a:t>
            </a:r>
            <a:r>
              <a:rPr lang="ru-RU" sz="32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Референс</a:t>
            </a: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-центр по </a:t>
            </a:r>
            <a:r>
              <a:rPr lang="ru-RU" sz="32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боррелиозам</a:t>
            </a: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 биологического материала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800" b="1" dirty="0" smtClean="0">
                <a:effectLst/>
              </a:rPr>
              <a:t>Референс центр </a:t>
            </a:r>
            <a:r>
              <a:rPr lang="ru-RU" sz="2800" b="1" dirty="0" smtClean="0">
                <a:effectLst/>
              </a:rPr>
              <a:t>проводит: </a:t>
            </a:r>
            <a:endParaRPr lang="ru-RU" sz="2800" b="1" dirty="0" smtClean="0">
              <a:effectLst/>
            </a:endParaRPr>
          </a:p>
          <a:p>
            <a:r>
              <a:rPr lang="ru-RU" sz="2800" dirty="0" smtClean="0">
                <a:effectLst/>
              </a:rPr>
              <a:t>-</a:t>
            </a:r>
            <a:r>
              <a:rPr lang="ru-RU" sz="2800" b="1" dirty="0" smtClean="0">
                <a:effectLst/>
              </a:rPr>
              <a:t> </a:t>
            </a:r>
            <a:r>
              <a:rPr lang="ru-RU" sz="2800" dirty="0" smtClean="0">
                <a:effectLst/>
              </a:rPr>
              <a:t>исследования </a:t>
            </a:r>
            <a:r>
              <a:rPr lang="ru-RU" sz="2800" dirty="0">
                <a:effectLst/>
              </a:rPr>
              <a:t>клинического и полевого материала, а также </a:t>
            </a:r>
            <a:r>
              <a:rPr lang="ru-RU" sz="2800" dirty="0" err="1">
                <a:effectLst/>
              </a:rPr>
              <a:t>изолятов</a:t>
            </a:r>
            <a:r>
              <a:rPr lang="ru-RU" sz="2800" dirty="0">
                <a:effectLst/>
              </a:rPr>
              <a:t> (штаммов) </a:t>
            </a:r>
            <a:r>
              <a:rPr lang="ru-RU" sz="2800" dirty="0" err="1">
                <a:effectLst/>
              </a:rPr>
              <a:t>боррелий</a:t>
            </a:r>
            <a:r>
              <a:rPr lang="ru-RU" sz="2800" dirty="0">
                <a:effectLst/>
              </a:rPr>
              <a:t>, </a:t>
            </a:r>
            <a:r>
              <a:rPr lang="ru-RU" sz="2800" dirty="0" err="1">
                <a:effectLst/>
              </a:rPr>
              <a:t>изолятов</a:t>
            </a:r>
            <a:r>
              <a:rPr lang="ru-RU" sz="2800" dirty="0">
                <a:effectLst/>
              </a:rPr>
              <a:t> ДНК </a:t>
            </a:r>
            <a:r>
              <a:rPr lang="ru-RU" sz="2800" dirty="0" smtClean="0">
                <a:effectLst/>
              </a:rPr>
              <a:t>возбудителя </a:t>
            </a:r>
            <a:endParaRPr lang="ru-RU" sz="2800" dirty="0">
              <a:effectLst/>
            </a:endParaRPr>
          </a:p>
          <a:p>
            <a:r>
              <a:rPr lang="ru-RU" sz="2800" dirty="0">
                <a:effectLst/>
              </a:rPr>
              <a:t>- материала от больных иксодовым клещевым </a:t>
            </a:r>
            <a:r>
              <a:rPr lang="ru-RU" sz="2800" dirty="0" err="1">
                <a:effectLst/>
              </a:rPr>
              <a:t>боррелиозом</a:t>
            </a:r>
            <a:r>
              <a:rPr lang="ru-RU" sz="2800" dirty="0">
                <a:effectLst/>
              </a:rPr>
              <a:t> (ИКБ): сывороток крови, ликвора, пробы суставной жидкости;</a:t>
            </a:r>
          </a:p>
          <a:p>
            <a:r>
              <a:rPr lang="ru-RU" sz="2800" dirty="0">
                <a:effectLst/>
              </a:rPr>
              <a:t>- подтверждение положительных проб иксодовых клещей, собранных в природных очагах и снятых с людей; </a:t>
            </a:r>
          </a:p>
          <a:p>
            <a:r>
              <a:rPr lang="ru-RU" sz="2800" dirty="0">
                <a:effectLst/>
              </a:rPr>
              <a:t>- генетическое типирование, </a:t>
            </a:r>
            <a:r>
              <a:rPr lang="ru-RU" sz="2800" dirty="0" err="1">
                <a:effectLst/>
              </a:rPr>
              <a:t>секвенирование</a:t>
            </a:r>
            <a:r>
              <a:rPr lang="ru-RU" sz="2800" dirty="0">
                <a:effectLst/>
              </a:rPr>
              <a:t> и анализ геномов штаммов возбудителя; </a:t>
            </a:r>
          </a:p>
          <a:p>
            <a:r>
              <a:rPr lang="ru-RU" sz="2800" dirty="0">
                <a:effectLst/>
              </a:rPr>
              <a:t>- микробиологическое исследование </a:t>
            </a:r>
            <a:r>
              <a:rPr lang="ru-RU" sz="2800" dirty="0" err="1">
                <a:effectLst/>
              </a:rPr>
              <a:t>изолятов</a:t>
            </a:r>
            <a:r>
              <a:rPr lang="ru-RU" sz="2800" dirty="0">
                <a:effectLst/>
              </a:rPr>
              <a:t> (штаммов) </a:t>
            </a:r>
            <a:r>
              <a:rPr lang="ru-RU" sz="2800" dirty="0" err="1">
                <a:effectLst/>
              </a:rPr>
              <a:t>боррелий</a:t>
            </a:r>
            <a:r>
              <a:rPr lang="ru-RU" sz="2800" dirty="0">
                <a:effectLst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87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доставки в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Референс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-центр по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боррелиозам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проб биологического материала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Забор, упаковку, передачу и транспортирование материала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пациентов с диагнозом ИКБ (сыворотки крови, ликвор, синовиальную жидкость), положительных проб полевого материала (иксодовых клещей) и снятых с людей переносчиков осуществляют в строгом соответствии с требованиями санитарно-эпидемиологических правил СП 1.2.036-95 «Порядок учета, хранения, передачи и транспортирования микроорганизмов 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групп патогенности», а также СП 3.1.3310-15 «Профилактика инфекций, передающихся иксодовыми клещами». 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574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доставки в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Референс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-центр по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боррелиозам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проб биологического материала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Способы взятия материала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Плазма крови</a:t>
            </a:r>
            <a:r>
              <a:rPr lang="ru-RU" sz="2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Взятие цельной периферической крови проводят утром натощак или через 3 часа после приема пищи из локтевой вены одноразовым шприцем в объеме 5 мл в пробирку с 6 % ЭДТА из расчета 1:20. Пробирку закрывают крышкой (сиреневого цвета) и аккуратно переворачивают несколько раз для перемешивания крови и антикоагулянта. Для отбора плазмы пробирку с кровью центрифугируют 10 минут при 3000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Затем отбирают плазму крови.</a:t>
            </a:r>
            <a:endParaRPr lang="ru-RU" sz="2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buNone/>
            </a:pPr>
            <a:r>
              <a:rPr lang="ru-RU" sz="2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Гепарин и цитрат натрия в качестве антикоагулянта не использовать!</a:t>
            </a:r>
            <a:endParaRPr lang="ru-RU" sz="2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ru-RU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buNone/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 исследования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ПЦР.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553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доставки в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Референс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-центр по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боррелиозам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проб биологического материала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Сыворотка крови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Для получения сыворотки забор крови проводят утром натощак из локтевой вены одноразовым шприцем в объеме 5 мл в пробирку для серологических исследований без антикоагулянта (красная крышка). 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 исследования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ИФА. </a:t>
            </a:r>
            <a:endParaRPr lang="ru-RU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450215" algn="l"/>
              </a:tabLst>
            </a:pPr>
            <a:r>
              <a:rPr lang="ru-RU" sz="2400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Спинномозговая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жидкость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Отбирают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случаях проведения пункции с лечебной или диагностической целью в количестве 2-3 мл, но не менее 1 мл, используя одноразовые иглы, в одноразовые пластиковые пробирки.  </a:t>
            </a:r>
          </a:p>
          <a:p>
            <a:pPr marL="457200" lvl="1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450215" algn="l"/>
              </a:tabLst>
            </a:pPr>
            <a:endParaRPr lang="ru-RU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buNone/>
            </a:pPr>
            <a:r>
              <a:rPr lang="ru-RU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 исследования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ПЦР, ИФА, микробиологический.</a:t>
            </a:r>
            <a:endParaRPr lang="ru-RU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12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доставки в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Референс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-центр по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боррелиозам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проб биологического материала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Условия хранения, транспортировки и предварительной обработки материала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ru-RU" sz="2400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Образцы плазмы и сыворотки крови, ликвор:</a:t>
            </a:r>
            <a:endParaRPr lang="ru-RU" sz="24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 температуре 2-8 °С­ – в течение 5 суток;</a:t>
            </a:r>
            <a:endParaRPr lang="ru-RU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 температуре минус 20 °С­ – в течение года;</a:t>
            </a:r>
            <a:endParaRPr lang="ru-RU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 температуре минус 70 °С­ – длительно. </a:t>
            </a:r>
            <a:endParaRPr lang="ru-RU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Допускается однократное замораживание-оттаивание материала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4846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доставки в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Референс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-центр по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боррелиозам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проб биологического материала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4962525" algn="l"/>
              </a:tabLst>
            </a:pP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Хранение и транспортировка иксодовых клещей</a:t>
            </a:r>
            <a:endParaRPr lang="ru-RU" sz="2400" u="sng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4962525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хранения живых клещей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Клещей собирают </a:t>
            </a:r>
            <a:r>
              <a:rPr lang="ru-RU" sz="24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 влажные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бинты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бинты с клещами увлажнить, сложить в предварительно подписанные полиэтиленовые пакеты с «замком», хранить в бытовом холодильнике при температуре около + 4 С  (не замораживать!). В полевых условиях клещи в бинтах хранятся на холодном грунте, но при таком режиме хранения время доставки в лабораторию без ущерба для материала должно составлять не более недели.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6443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доставки в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Референс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-центр по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боррелиозам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проб биологического материала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7314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4962525" algn="l"/>
              </a:tabLst>
            </a:pP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Хранение и транспортировка суспензий клещей, снятых с пациентов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96252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Суспензии иксодовых клещей, снятых с обратившихся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лиц подлежат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заморозке при -20С в пластиковых пробирках типа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Эппендорф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Хранятся без размораживания до момента отправки.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0345" algn="just">
              <a:lnSpc>
                <a:spcPct val="115000"/>
              </a:lnSpc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Упаковка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транспортировка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материала,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также хранение осуществляются в соответствии СП 1.2.036-95. Соблюдая условия тройной упаковки и герметичности контейнер с материалом помещают в сумку-холодильник или во внешний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термоконтейнер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хладагентами. 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0345" algn="just">
              <a:lnSpc>
                <a:spcPct val="115000"/>
              </a:lnSpc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Транспортировка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(доставка) осуществляется спецсвязью (курьерской службой) или   нарочным в условиях «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холодовой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цепи»:  при температуре 0-4 °С­ – не более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суток.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6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1"/>
          <p:cNvSpPr>
            <a:spLocks noChangeArrowheads="1" noChangeShapeType="1" noTextEdit="1"/>
          </p:cNvSpPr>
          <p:nvPr/>
        </p:nvSpPr>
        <p:spPr bwMode="auto">
          <a:xfrm>
            <a:off x="1250830" y="829552"/>
            <a:ext cx="9739221" cy="11535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66" kern="10" dirty="0" smtClean="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Благодарим </a:t>
            </a:r>
            <a:r>
              <a:rPr lang="ru-RU" sz="3266" kern="10" dirty="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026" y="2331837"/>
            <a:ext cx="5105520" cy="382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16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5997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/>
              </a:rPr>
              <a:t>Основные переносчики </a:t>
            </a:r>
            <a:r>
              <a:rPr lang="ru-RU" sz="2400" b="1" dirty="0" err="1" smtClean="0">
                <a:solidFill>
                  <a:srgbClr val="C00000"/>
                </a:solidFill>
                <a:effectLst/>
              </a:rPr>
              <a:t>боррелий</a:t>
            </a:r>
            <a:endParaRPr lang="ru-RU" sz="24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654629"/>
            <a:ext cx="9601200" cy="4212771"/>
          </a:xfrm>
        </p:spPr>
        <p:txBody>
          <a:bodyPr>
            <a:normAutofit/>
          </a:bodyPr>
          <a:lstStyle/>
          <a:p>
            <a:pPr marL="228600" lvl="0" indent="-228600" algn="just" fontAlgn="base">
              <a:lnSpc>
                <a:spcPct val="120000"/>
              </a:lnSpc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</a:pPr>
            <a:r>
              <a:rPr lang="ru-RU" altLang="ru-RU" sz="2400" dirty="0">
                <a:effectLst/>
                <a:cs typeface="Times New Roman" panose="02020603050405020304" pitchFamily="18" charset="0"/>
              </a:rPr>
              <a:t>Основным вектором патогенных </a:t>
            </a:r>
            <a:r>
              <a:rPr lang="ru-RU" altLang="ru-RU" sz="2400" dirty="0" err="1">
                <a:effectLst/>
                <a:cs typeface="Times New Roman" panose="02020603050405020304" pitchFamily="18" charset="0"/>
              </a:rPr>
              <a:t>боррелий</a:t>
            </a:r>
            <a:r>
              <a:rPr lang="ru-RU" altLang="ru-RU" sz="2400" dirty="0">
                <a:effectLst/>
                <a:cs typeface="Times New Roman" panose="02020603050405020304" pitchFamily="18" charset="0"/>
              </a:rPr>
              <a:t> являются клещи </a:t>
            </a:r>
            <a:r>
              <a:rPr lang="en-US" altLang="ru-RU" sz="2400" i="1" dirty="0" err="1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Ixodes</a:t>
            </a:r>
            <a:r>
              <a:rPr lang="en-US" altLang="ru-RU" sz="2400" i="1" dirty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altLang="ru-RU" sz="2400" i="1" dirty="0" err="1" smtClean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persulcatus</a:t>
            </a:r>
            <a:r>
              <a:rPr lang="ru-RU" altLang="ru-RU" sz="2400" i="1" dirty="0" smtClean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altLang="ru-RU" sz="2400" i="1" dirty="0" smtClean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-</a:t>
            </a:r>
            <a:r>
              <a:rPr lang="ru-RU" altLang="ru-RU" sz="2400" i="1" dirty="0" smtClean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altLang="ru-RU" sz="2400" i="1" dirty="0" err="1" smtClean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I.ricinus</a:t>
            </a:r>
            <a:r>
              <a:rPr lang="ru-RU" altLang="ru-RU" sz="2400" i="1" dirty="0" smtClean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effectLst/>
                <a:cs typeface="Times New Roman" panose="02020603050405020304" pitchFamily="18" charset="0"/>
              </a:rPr>
              <a:t>комплекса, имеются данные об инфицированности клещей  </a:t>
            </a:r>
            <a:r>
              <a:rPr lang="en-US" altLang="ru-RU" sz="2400" i="1" dirty="0" err="1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Dermacentor</a:t>
            </a:r>
            <a:r>
              <a:rPr lang="en-US" altLang="ru-RU" sz="2400" i="1" dirty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  </a:t>
            </a:r>
            <a:r>
              <a:rPr lang="ru-RU" altLang="ru-RU" sz="2400" dirty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и </a:t>
            </a:r>
            <a:r>
              <a:rPr lang="en-US" altLang="ru-RU" sz="2400" i="1" dirty="0" err="1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Haemaphisalis</a:t>
            </a:r>
            <a:r>
              <a:rPr lang="ru-RU" altLang="ru-RU" sz="2400" i="1" dirty="0" smtClean="0">
                <a:effectLst/>
                <a:cs typeface="Times New Roman" panose="02020603050405020304" pitchFamily="18" charset="0"/>
              </a:rPr>
              <a:t>.</a:t>
            </a:r>
          </a:p>
          <a:p>
            <a:pPr marL="228600" lvl="0" indent="-228600" algn="just" fontAlgn="base">
              <a:lnSpc>
                <a:spcPct val="120000"/>
              </a:lnSpc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</a:pPr>
            <a:endParaRPr lang="ru-RU" altLang="ru-RU" sz="2400" i="1" dirty="0">
              <a:effectLst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effectLst/>
              </a:rPr>
              <a:t>В последние годы отмечается увеличение территориального распространения и доли </a:t>
            </a:r>
            <a:r>
              <a:rPr lang="en-US" sz="2400" i="1" dirty="0" err="1">
                <a:solidFill>
                  <a:srgbClr val="C00000"/>
                </a:solidFill>
                <a:effectLst/>
              </a:rPr>
              <a:t>Ixodes</a:t>
            </a:r>
            <a:r>
              <a:rPr lang="en-US" sz="2400" i="1" dirty="0">
                <a:solidFill>
                  <a:srgbClr val="C00000"/>
                </a:solidFill>
                <a:effectLst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effectLst/>
              </a:rPr>
              <a:t>pavlovskyi</a:t>
            </a:r>
            <a:r>
              <a:rPr lang="ru-RU" sz="2400" dirty="0">
                <a:solidFill>
                  <a:srgbClr val="000000"/>
                </a:solidFill>
                <a:effectLst/>
              </a:rPr>
              <a:t> в антропогенных </a:t>
            </a:r>
            <a:r>
              <a:rPr lang="ru-RU" sz="2400" dirty="0" smtClean="0">
                <a:solidFill>
                  <a:srgbClr val="000000"/>
                </a:solidFill>
                <a:effectLst/>
              </a:rPr>
              <a:t>ландшафтах </a:t>
            </a:r>
            <a:r>
              <a:rPr lang="ru-RU" sz="2400" dirty="0">
                <a:solidFill>
                  <a:srgbClr val="000000"/>
                </a:solidFill>
                <a:effectLst/>
              </a:rPr>
              <a:t>Кемеровской и Новосибирской областей  и других территорий Западной Сибири, их распространение и доля в структуре снятых с людей переносчиков изучены недостаточно.</a:t>
            </a:r>
            <a:endParaRPr lang="ru-RU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28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Генотипы </a:t>
            </a:r>
            <a:r>
              <a:rPr lang="ru-RU" sz="2400" dirty="0" err="1" smtClean="0">
                <a:solidFill>
                  <a:srgbClr val="C00000"/>
                </a:solidFill>
              </a:rPr>
              <a:t>боррелий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в природных очагах РФ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600" y="1561381"/>
            <a:ext cx="10676467" cy="4942936"/>
          </a:xfrm>
        </p:spPr>
        <p:txBody>
          <a:bodyPr/>
          <a:lstStyle/>
          <a:p>
            <a:pPr algn="just"/>
            <a:r>
              <a:rPr lang="ru-RU" sz="2400" dirty="0">
                <a:effectLst/>
                <a:cs typeface="Times New Roman" panose="02020603050405020304" pitchFamily="18" charset="0"/>
              </a:rPr>
              <a:t>На территории России доминируют три основных патогенных вида </a:t>
            </a:r>
            <a:r>
              <a:rPr lang="ru-RU" sz="2400" dirty="0" err="1">
                <a:effectLst/>
                <a:cs typeface="Times New Roman" panose="02020603050405020304" pitchFamily="18" charset="0"/>
              </a:rPr>
              <a:t>боррелий</a:t>
            </a:r>
            <a:r>
              <a:rPr lang="ru-RU" sz="2400" dirty="0">
                <a:effectLst/>
                <a:cs typeface="Times New Roman" panose="02020603050405020304" pitchFamily="18" charset="0"/>
              </a:rPr>
              <a:t> комплекса </a:t>
            </a:r>
            <a:r>
              <a:rPr lang="ru-RU" sz="2400" i="1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B. </a:t>
            </a:r>
            <a:r>
              <a:rPr lang="ru-RU" sz="2400" i="1" dirty="0" err="1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burgdorferi</a:t>
            </a:r>
            <a:r>
              <a:rPr lang="ru-RU" sz="2400" i="1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sensu</a:t>
            </a:r>
            <a:r>
              <a:rPr lang="ru-RU" sz="2400" i="1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lato</a:t>
            </a:r>
            <a:r>
              <a:rPr lang="ru-RU" sz="2400" i="1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 − В. </a:t>
            </a:r>
            <a:r>
              <a:rPr lang="ru-RU" sz="2400" i="1" dirty="0" err="1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afzelii</a:t>
            </a:r>
            <a:r>
              <a:rPr lang="ru-RU" sz="240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cs typeface="Times New Roman" panose="02020603050405020304" pitchFamily="18" charset="0"/>
              </a:rPr>
              <a:t>(включает не менее 10 генетических вариантов) </a:t>
            </a:r>
            <a:r>
              <a:rPr lang="ru-RU" sz="2400" i="1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B. </a:t>
            </a:r>
            <a:r>
              <a:rPr lang="ru-RU" sz="2400" i="1" dirty="0" err="1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garinii</a:t>
            </a:r>
            <a:r>
              <a:rPr lang="ru-RU" sz="240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cs typeface="Times New Roman" panose="02020603050405020304" pitchFamily="18" charset="0"/>
              </a:rPr>
              <a:t>(не менее 16 </a:t>
            </a:r>
            <a:r>
              <a:rPr lang="ru-RU" sz="2400" dirty="0" err="1">
                <a:effectLst/>
                <a:cs typeface="Times New Roman" panose="02020603050405020304" pitchFamily="18" charset="0"/>
              </a:rPr>
              <a:t>геновариантов</a:t>
            </a:r>
            <a:r>
              <a:rPr lang="ru-RU" sz="2400" dirty="0">
                <a:effectLst/>
                <a:cs typeface="Times New Roman" panose="02020603050405020304" pitchFamily="18" charset="0"/>
              </a:rPr>
              <a:t>), </a:t>
            </a:r>
            <a:r>
              <a:rPr lang="ru-RU" sz="2400" i="1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B. </a:t>
            </a:r>
            <a:r>
              <a:rPr lang="ru-RU" sz="2400" i="1" dirty="0" err="1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bavariensis</a:t>
            </a:r>
            <a:r>
              <a:rPr lang="ru-RU" sz="240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cs typeface="Times New Roman" panose="02020603050405020304" pitchFamily="18" charset="0"/>
              </a:rPr>
              <a:t>(новый предложенный вид, соответствующий </a:t>
            </a:r>
            <a:r>
              <a:rPr lang="ru-RU" sz="2400" dirty="0" err="1">
                <a:effectLst/>
                <a:cs typeface="Times New Roman" panose="02020603050405020304" pitchFamily="18" charset="0"/>
              </a:rPr>
              <a:t>геногруппе</a:t>
            </a:r>
            <a:r>
              <a:rPr lang="ru-RU" sz="2400" dirty="0">
                <a:effectLst/>
                <a:cs typeface="Times New Roman" panose="02020603050405020304" pitchFamily="18" charset="0"/>
              </a:rPr>
              <a:t> NT29 </a:t>
            </a:r>
            <a:r>
              <a:rPr lang="ru-RU" sz="2400" i="1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B. </a:t>
            </a:r>
            <a:r>
              <a:rPr lang="ru-RU" sz="2400" i="1" dirty="0" err="1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garinii</a:t>
            </a:r>
            <a:r>
              <a:rPr lang="ru-RU" sz="2400" dirty="0">
                <a:effectLst/>
                <a:cs typeface="Times New Roman" panose="02020603050405020304" pitchFamily="18" charset="0"/>
              </a:rPr>
              <a:t>). Их циркуляция и эпидемическое значение неразрывно связаны с жизненными циклами таежного (</a:t>
            </a:r>
            <a:r>
              <a:rPr lang="ru-RU" sz="2400" i="1" dirty="0" err="1">
                <a:effectLst/>
                <a:cs typeface="Times New Roman" panose="02020603050405020304" pitchFamily="18" charset="0"/>
              </a:rPr>
              <a:t>Ixodes</a:t>
            </a:r>
            <a:r>
              <a:rPr lang="ru-RU" sz="2400" i="1" dirty="0">
                <a:effectLst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effectLst/>
                <a:cs typeface="Times New Roman" panose="02020603050405020304" pitchFamily="18" charset="0"/>
              </a:rPr>
              <a:t>persulcatus</a:t>
            </a:r>
            <a:r>
              <a:rPr lang="ru-RU" sz="2400" dirty="0">
                <a:effectLst/>
                <a:cs typeface="Times New Roman" panose="02020603050405020304" pitchFamily="18" charset="0"/>
              </a:rPr>
              <a:t>) и лесного (</a:t>
            </a:r>
            <a:r>
              <a:rPr lang="ru-RU" sz="2400" i="1" dirty="0">
                <a:effectLst/>
                <a:cs typeface="Times New Roman" panose="02020603050405020304" pitchFamily="18" charset="0"/>
              </a:rPr>
              <a:t>I. </a:t>
            </a:r>
            <a:r>
              <a:rPr lang="ru-RU" sz="2400" i="1" dirty="0" err="1">
                <a:effectLst/>
                <a:cs typeface="Times New Roman" panose="02020603050405020304" pitchFamily="18" charset="0"/>
              </a:rPr>
              <a:t>ricinus</a:t>
            </a:r>
            <a:r>
              <a:rPr lang="ru-RU" sz="2400" dirty="0">
                <a:effectLst/>
                <a:cs typeface="Times New Roman" panose="02020603050405020304" pitchFamily="18" charset="0"/>
              </a:rPr>
              <a:t>) клещей, которые выполняют функции хозяев и переносчиков. При этом инфицированность клещей </a:t>
            </a:r>
            <a:r>
              <a:rPr lang="ru-RU" sz="2400" i="1" dirty="0">
                <a:effectLst/>
                <a:cs typeface="Times New Roman" panose="02020603050405020304" pitchFamily="18" charset="0"/>
              </a:rPr>
              <a:t>I. </a:t>
            </a:r>
            <a:r>
              <a:rPr lang="ru-RU" sz="2400" i="1" dirty="0" err="1">
                <a:effectLst/>
                <a:cs typeface="Times New Roman" panose="02020603050405020304" pitchFamily="18" charset="0"/>
              </a:rPr>
              <a:t>persulcatus</a:t>
            </a:r>
            <a:r>
              <a:rPr lang="ru-RU" sz="2400" i="1" dirty="0">
                <a:effectLst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cs typeface="Times New Roman" panose="02020603050405020304" pitchFamily="18" charset="0"/>
              </a:rPr>
              <a:t>обычно выше, чем</a:t>
            </a:r>
            <a:r>
              <a:rPr lang="ru-RU" sz="2400" i="1" dirty="0">
                <a:effectLst/>
                <a:cs typeface="Times New Roman" panose="02020603050405020304" pitchFamily="18" charset="0"/>
              </a:rPr>
              <a:t> I. </a:t>
            </a:r>
            <a:r>
              <a:rPr lang="en-US" sz="2400" i="1" dirty="0">
                <a:effectLst/>
                <a:cs typeface="Times New Roman" panose="02020603050405020304" pitchFamily="18" charset="0"/>
              </a:rPr>
              <a:t>r</a:t>
            </a:r>
            <a:r>
              <a:rPr lang="ru-RU" sz="2400" i="1" dirty="0" err="1">
                <a:effectLst/>
                <a:cs typeface="Times New Roman" panose="02020603050405020304" pitchFamily="18" charset="0"/>
              </a:rPr>
              <a:t>icinus</a:t>
            </a:r>
            <a:r>
              <a:rPr lang="ru-RU" sz="2400" i="1" dirty="0">
                <a:effectLst/>
                <a:cs typeface="Times New Roman" panose="02020603050405020304" pitchFamily="18" charset="0"/>
              </a:rPr>
              <a:t>. </a:t>
            </a:r>
            <a:r>
              <a:rPr lang="ru-RU" sz="2400" dirty="0">
                <a:effectLst/>
                <a:cs typeface="Times New Roman" panose="02020603050405020304" pitchFamily="18" charset="0"/>
              </a:rPr>
              <a:t>В Сибири и на Дальнем Востоке в передаче могут принимать участие клещи </a:t>
            </a:r>
            <a:r>
              <a:rPr lang="ru-RU" sz="2400" i="1" dirty="0" err="1">
                <a:effectLst/>
                <a:cs typeface="Times New Roman" panose="02020603050405020304" pitchFamily="18" charset="0"/>
              </a:rPr>
              <a:t>I.pavlovskyi</a:t>
            </a:r>
            <a:r>
              <a:rPr lang="ru-RU" sz="2400" i="1" dirty="0">
                <a:effectLst/>
                <a:cs typeface="Times New Roman" panose="02020603050405020304" pitchFamily="18" charset="0"/>
              </a:rPr>
              <a:t>. </a:t>
            </a:r>
            <a:r>
              <a:rPr lang="ru-RU" sz="2400" dirty="0">
                <a:effectLst/>
                <a:cs typeface="Times New Roman" panose="02020603050405020304" pitchFamily="18" charset="0"/>
              </a:rPr>
              <a:t>Сравнительно недавно в клещах </a:t>
            </a:r>
            <a:r>
              <a:rPr lang="ru-RU" sz="2400" dirty="0" err="1">
                <a:effectLst/>
                <a:cs typeface="Times New Roman" panose="02020603050405020304" pitchFamily="18" charset="0"/>
              </a:rPr>
              <a:t>I.persulcatus</a:t>
            </a:r>
            <a:r>
              <a:rPr lang="ru-RU" sz="2400" dirty="0">
                <a:effectLst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cs typeface="Times New Roman" panose="02020603050405020304" pitchFamily="18" charset="0"/>
              </a:rPr>
              <a:t>была </a:t>
            </a:r>
            <a:r>
              <a:rPr lang="ru-RU" sz="2400" dirty="0">
                <a:effectLst/>
                <a:cs typeface="Times New Roman" panose="02020603050405020304" pitchFamily="18" charset="0"/>
              </a:rPr>
              <a:t>обнаружена ДНК </a:t>
            </a:r>
            <a:r>
              <a:rPr lang="ru-RU" sz="2400" dirty="0" err="1" smtClean="0">
                <a:effectLst/>
                <a:cs typeface="Times New Roman" panose="02020603050405020304" pitchFamily="18" charset="0"/>
              </a:rPr>
              <a:t>боррелий</a:t>
            </a:r>
            <a:r>
              <a:rPr lang="ru-RU" sz="2400" dirty="0" smtClean="0">
                <a:effectLst/>
                <a:cs typeface="Times New Roman" panose="02020603050405020304" pitchFamily="18" charset="0"/>
              </a:rPr>
              <a:t>, названных </a:t>
            </a:r>
            <a:r>
              <a:rPr lang="ru-RU" sz="2400" i="1" dirty="0" err="1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Borrelia</a:t>
            </a:r>
            <a:r>
              <a:rPr lang="ru-RU" sz="2400" i="1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miyamotoi</a:t>
            </a:r>
            <a:r>
              <a:rPr lang="ru-RU" sz="2400" dirty="0" smtClean="0">
                <a:effectLst/>
                <a:cs typeface="Times New Roman" panose="02020603050405020304" pitchFamily="18" charset="0"/>
              </a:rPr>
              <a:t>, установлено широкое распространение этого вида на территории РФ.</a:t>
            </a:r>
          </a:p>
          <a:p>
            <a:pPr algn="just"/>
            <a:endParaRPr lang="ru-RU" sz="2000" i="1" dirty="0">
              <a:effectLst/>
            </a:endParaRPr>
          </a:p>
          <a:p>
            <a:pPr algn="just"/>
            <a:endParaRPr lang="ru-RU" sz="2000" dirty="0">
              <a:effectLst/>
            </a:endParaRP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93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Референс-центр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по мониторингу за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боррелиозами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9150" y="1466850"/>
            <a:ext cx="10974917" cy="4955721"/>
          </a:xfrm>
        </p:spPr>
        <p:txBody>
          <a:bodyPr/>
          <a:lstStyle/>
          <a:p>
            <a:pPr marL="0" lvl="0" indent="450215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 соответствии с приказом </a:t>
            </a:r>
            <a:r>
              <a:rPr lang="ru-RU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Роспотребнадзора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от 01.12.2017 № 1116 «О совершенствовании системы мониторинга, лабораторной диагностики инфекционных и паразитарных болезней и индикации ПБА в Российской Федерации» 2 февраля 2018 года на базе ФБУН «Омский НИИ природно-очаговых инфекций» </a:t>
            </a:r>
            <a:r>
              <a:rPr lang="ru-RU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Роспотребнадзора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создан референс-центр по мониторингу за </a:t>
            </a:r>
            <a:r>
              <a:rPr lang="ru-RU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боррелиозами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0" lvl="0" indent="450215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ru-RU" sz="2000" dirty="0" smtClean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effectLst/>
              </a:rPr>
              <a:t>Референс-центр функционирует на базе лаборатории молекулярной диагностики с группой клещевых </a:t>
            </a:r>
            <a:r>
              <a:rPr lang="ru-RU" sz="2000" dirty="0" err="1">
                <a:effectLst/>
              </a:rPr>
              <a:t>боррелиозов</a:t>
            </a:r>
            <a:r>
              <a:rPr lang="ru-RU" sz="2000" dirty="0">
                <a:effectLst/>
              </a:rPr>
              <a:t> отдела ПОБЗ ФБУН «Омский НИИ природно-очаговых инфекций», заведующий лабораторией и руководитель </a:t>
            </a:r>
            <a:r>
              <a:rPr lang="ru-RU" sz="2000" dirty="0" err="1">
                <a:effectLst/>
              </a:rPr>
              <a:t>референс</a:t>
            </a:r>
            <a:r>
              <a:rPr lang="ru-RU" sz="2000" dirty="0">
                <a:effectLst/>
              </a:rPr>
              <a:t> центра д.м.н. Рудакова С.А.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effectLst/>
              </a:rPr>
              <a:t>Контактные данные</a:t>
            </a:r>
            <a:r>
              <a:rPr lang="ru-RU" sz="2000" dirty="0">
                <a:solidFill>
                  <a:srgbClr val="C00000"/>
                </a:solidFill>
                <a:effectLst/>
              </a:rPr>
              <a:t>: </a:t>
            </a:r>
          </a:p>
          <a:p>
            <a:r>
              <a:rPr lang="ru-RU" sz="2000" dirty="0">
                <a:effectLst/>
              </a:rPr>
              <a:t>Сайт института: </a:t>
            </a:r>
            <a:r>
              <a:rPr lang="en-US" sz="2000" b="1" dirty="0">
                <a:effectLst/>
              </a:rPr>
              <a:t>http://oniipi.org/</a:t>
            </a:r>
            <a:r>
              <a:rPr lang="ru-RU" sz="2000" b="1" dirty="0" err="1">
                <a:effectLst/>
              </a:rPr>
              <a:t>боррелиозы</a:t>
            </a:r>
            <a:endParaRPr lang="ru-RU" sz="2000" b="1" dirty="0">
              <a:effectLst/>
            </a:endParaRPr>
          </a:p>
          <a:p>
            <a:r>
              <a:rPr lang="ru-RU" sz="2000" dirty="0">
                <a:effectLst/>
              </a:rPr>
              <a:t>Электронная почта: </a:t>
            </a:r>
            <a:r>
              <a:rPr lang="en-US" sz="2000" b="1" dirty="0" err="1">
                <a:effectLst/>
                <a:hlinkClick r:id="rId2"/>
              </a:rPr>
              <a:t>rfc</a:t>
            </a:r>
            <a:r>
              <a:rPr lang="ru-RU" sz="2000" b="1" dirty="0">
                <a:effectLst/>
                <a:hlinkClick r:id="rId2"/>
              </a:rPr>
              <a:t>.</a:t>
            </a:r>
            <a:r>
              <a:rPr lang="en-US" sz="2000" b="1" dirty="0" err="1">
                <a:effectLst/>
                <a:hlinkClick r:id="rId2"/>
              </a:rPr>
              <a:t>borrelia</a:t>
            </a:r>
            <a:r>
              <a:rPr lang="ru-RU" sz="2000" b="1" dirty="0">
                <a:effectLst/>
                <a:hlinkClick r:id="rId2"/>
              </a:rPr>
              <a:t>@</a:t>
            </a:r>
            <a:r>
              <a:rPr lang="en-US" sz="2000" b="1" dirty="0">
                <a:effectLst/>
                <a:hlinkClick r:id="rId2"/>
              </a:rPr>
              <a:t>mail</a:t>
            </a:r>
            <a:r>
              <a:rPr lang="ru-RU" sz="2000" b="1" dirty="0">
                <a:effectLst/>
                <a:hlinkClick r:id="rId2"/>
              </a:rPr>
              <a:t>.</a:t>
            </a:r>
            <a:r>
              <a:rPr lang="en-US" sz="2000" b="1" dirty="0" err="1">
                <a:effectLst/>
                <a:hlinkClick r:id="rId2"/>
              </a:rPr>
              <a:t>ru</a:t>
            </a:r>
            <a:r>
              <a:rPr lang="en-US" sz="2000" b="1" dirty="0">
                <a:effectLst/>
              </a:rPr>
              <a:t> </a:t>
            </a:r>
            <a:endParaRPr lang="ru-RU" sz="2000" b="1" dirty="0">
              <a:effectLst/>
            </a:endParaRPr>
          </a:p>
          <a:p>
            <a:r>
              <a:rPr lang="ru-RU" sz="2000" dirty="0">
                <a:effectLst/>
              </a:rPr>
              <a:t>телефоны: </a:t>
            </a:r>
            <a:r>
              <a:rPr lang="ru-RU" sz="2000" b="1" dirty="0" smtClean="0">
                <a:effectLst/>
              </a:rPr>
              <a:t>+7(3812</a:t>
            </a:r>
            <a:r>
              <a:rPr lang="ru-RU" sz="2000" b="1" dirty="0">
                <a:effectLst/>
              </a:rPr>
              <a:t>) </a:t>
            </a:r>
            <a:r>
              <a:rPr lang="ru-RU" sz="2000" b="1" dirty="0" smtClean="0">
                <a:effectLst/>
              </a:rPr>
              <a:t>60-65-42 </a:t>
            </a:r>
            <a:r>
              <a:rPr lang="ru-RU" sz="2000" dirty="0" smtClean="0">
                <a:effectLst/>
              </a:rPr>
              <a:t>- руководитель, </a:t>
            </a:r>
            <a:r>
              <a:rPr lang="ru-RU" sz="2000" b="1" dirty="0" smtClean="0">
                <a:effectLst/>
              </a:rPr>
              <a:t>+7(3812</a:t>
            </a:r>
            <a:r>
              <a:rPr lang="ru-RU" sz="2000" b="1" dirty="0" smtClean="0">
                <a:effectLst/>
              </a:rPr>
              <a:t>) 65-16-22 </a:t>
            </a:r>
            <a:r>
              <a:rPr lang="ru-RU" sz="2000" dirty="0" smtClean="0">
                <a:effectLst/>
              </a:rPr>
              <a:t>- лаборатория</a:t>
            </a:r>
            <a:endParaRPr lang="ru-RU" sz="2000" dirty="0">
              <a:effectLst/>
            </a:endParaRPr>
          </a:p>
          <a:p>
            <a:pPr marL="0" lvl="0" indent="450215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0" lvl="0" indent="450215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72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101245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Основными задачами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референс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-центра являются: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600" y="854015"/>
            <a:ext cx="10676467" cy="2889849"/>
          </a:xfrm>
        </p:spPr>
        <p:txBody>
          <a:bodyPr/>
          <a:lstStyle/>
          <a:p>
            <a:pPr marL="0" lvl="0" indent="450215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ru-RU" sz="2000" dirty="0">
              <a:solidFill>
                <a:schemeClr val="accent2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20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Проведение 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мониторинга инфекционной заболеваемости и состояния природных очагов </a:t>
            </a:r>
            <a:r>
              <a:rPr lang="ru-RU" sz="20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ИКБ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ru-RU" sz="20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20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Изучение </a:t>
            </a:r>
            <a:r>
              <a:rPr lang="ru-RU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геновидового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разнообразия циркулирующих </a:t>
            </a:r>
            <a:r>
              <a:rPr lang="ru-RU" sz="2000" dirty="0" err="1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боррелий</a:t>
            </a:r>
            <a:endParaRPr lang="ru-RU" sz="2000" dirty="0" smtClean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ru-RU" sz="20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Составление 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прогнозов развития эпидемической ситуации по иксодовым клещевым </a:t>
            </a:r>
            <a:r>
              <a:rPr lang="ru-RU" sz="2000" dirty="0" err="1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боррелиозам</a:t>
            </a:r>
            <a:endParaRPr lang="ru-RU" sz="2000" dirty="0" smtClean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ru-RU" sz="20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20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Разработка 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моделей для прогнозирования последствий их эпидемического проявления.</a:t>
            </a:r>
          </a:p>
          <a:p>
            <a:endParaRPr lang="ru-RU" sz="2000" dirty="0"/>
          </a:p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  <a:effectLst/>
              </a:rPr>
              <a:t>Нормативно-правовая </a:t>
            </a:r>
            <a:r>
              <a:rPr lang="ru-RU" sz="2000" dirty="0" smtClean="0">
                <a:solidFill>
                  <a:srgbClr val="FF0000"/>
                </a:solidFill>
                <a:effectLst/>
              </a:rPr>
              <a:t>база</a:t>
            </a:r>
          </a:p>
          <a:p>
            <a:r>
              <a:rPr lang="ru-RU" sz="2000" dirty="0">
                <a:effectLst/>
              </a:rPr>
              <a:t>СанПиН 3.3686-21 «Санитарно-эпидемиологические требования по профилактике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инфекционных болезней»</a:t>
            </a:r>
          </a:p>
          <a:p>
            <a:r>
              <a:rPr lang="ru-RU" sz="2000" dirty="0">
                <a:effectLst/>
              </a:rPr>
              <a:t>3. СП 3.1.3310-15 «Профилактика инфекций, передающихся иксодовыми клещами»</a:t>
            </a:r>
          </a:p>
          <a:p>
            <a:pPr marL="0" indent="0">
              <a:buNone/>
            </a:pPr>
            <a:endParaRPr lang="ru-RU" sz="200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231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954" y="1612579"/>
            <a:ext cx="9305985" cy="494107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/>
              <a:t>Структура заболеваемости инфекциями, передаваемыми клещами, в Российской Федерации </a:t>
            </a:r>
            <a:r>
              <a:rPr lang="ru-RU" sz="2400" dirty="0" smtClean="0"/>
              <a:t>за </a:t>
            </a:r>
            <a:r>
              <a:rPr lang="ru-RU" sz="2400" dirty="0"/>
              <a:t>период 2015-2021 годы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0864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заболеваемости иксодовыми клещевыми боррелиозами в Российской Федерации за период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2002-2022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гг. 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8DA6-AAD9-4B06-9C24-D38FF316F83F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11" name="Объект 4"/>
          <p:cNvGraphicFramePr>
            <a:graphicFrameLocks/>
          </p:cNvGraphicFramePr>
          <p:nvPr>
            <p:extLst/>
          </p:nvPr>
        </p:nvGraphicFramePr>
        <p:xfrm>
          <a:off x="466725" y="1581150"/>
          <a:ext cx="10972800" cy="488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275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рава">
  <a:themeElements>
    <a:clrScheme name="Трава 5">
      <a:dk1>
        <a:srgbClr val="000000"/>
      </a:dk1>
      <a:lt1>
        <a:srgbClr val="CCEC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4FF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1774</TotalTime>
  <Words>2652</Words>
  <Application>Microsoft Office PowerPoint</Application>
  <PresentationFormat>Широкоэкранный</PresentationFormat>
  <Paragraphs>269</Paragraphs>
  <Slides>39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50" baseType="lpstr">
      <vt:lpstr>Arial</vt:lpstr>
      <vt:lpstr>Arial Black</vt:lpstr>
      <vt:lpstr>Calibri</vt:lpstr>
      <vt:lpstr>Courier New</vt:lpstr>
      <vt:lpstr>Impact</vt:lpstr>
      <vt:lpstr>Lucida Sans Unicode</vt:lpstr>
      <vt:lpstr>Symbol</vt:lpstr>
      <vt:lpstr>Times New Roman</vt:lpstr>
      <vt:lpstr>Times New Roman,Bold</vt:lpstr>
      <vt:lpstr>Wingdings</vt:lpstr>
      <vt:lpstr>1_Трава</vt:lpstr>
      <vt:lpstr>Актуальные вопросы мониторинга за иксодовыми клещевыми боррелиозами в Российской Федерации</vt:lpstr>
      <vt:lpstr>Иксодовые клещевые боррелиозы (ИКБ, болезнь Лайма) </vt:lpstr>
      <vt:lpstr>Пути передачи возбудителей ИКБ человеку</vt:lpstr>
      <vt:lpstr>Основные переносчики боррелий</vt:lpstr>
      <vt:lpstr>Генотипы боррелий в природных очагах РФ</vt:lpstr>
      <vt:lpstr>Референс-центр по мониторингу за боррелиозами</vt:lpstr>
      <vt:lpstr>Основными задачами референс-центра являются:  </vt:lpstr>
      <vt:lpstr>Структура заболеваемости инфекциями, передаваемыми клещами, в Российской Федерации за период 2015-2021 годы </vt:lpstr>
      <vt:lpstr>Динамика заболеваемости иксодовыми клещевыми боррелиозами в Российской Федерации за период 2002-2022 гг. </vt:lpstr>
      <vt:lpstr>Ранжирование субъектов РФ по среднемноголетним показателям заболеваемости ИКБ</vt:lpstr>
      <vt:lpstr>По среднемноголетним показателям периода 2010-2020 гг. к зонам эпидемической опасности по ИКБ высокого уровня относятся: в ЦФО - Костромская область (13,91), в СЗФО - Вологодская область (22,59), в ПФО - Кировская область (20,73) и Пермский край (12,64), в СФО - Республика Тыва (23,15) и Томская область (14,22), в УФО - Свердловская область (15,2) </vt:lpstr>
      <vt:lpstr>Эпидемиологическая ситуация по ИКБ в 2022 году </vt:lpstr>
      <vt:lpstr> Значительный рост показателей заболеваемости в 2022 году относительно 2021 года отмечен в целом по России и во всех федеральных округах.  </vt:lpstr>
      <vt:lpstr>Заболеваемость ИКБ в Южном ФО в 2022 году</vt:lpstr>
      <vt:lpstr>Инфицированность клещей боррелиями в РФ в 2022году</vt:lpstr>
      <vt:lpstr>Инфицированность боррелиями клещей I.ricinus, I.pavlovskiy и др.</vt:lpstr>
      <vt:lpstr>Результаты исследования клещей из природных стаций на зараженность боррелиями по Южному ФО за 2022 г.          </vt:lpstr>
      <vt:lpstr>Сезонность заболеваемости ИКБ в федеральных округах Российской Федерации</vt:lpstr>
      <vt:lpstr>Структура заболеваемости ИКБ населения федеральных округов Российской Федерации по возрастным группам </vt:lpstr>
      <vt:lpstr>Характеристика случаев заболеваний ИКБ по клиническим проявлениям в 2022 году</vt:lpstr>
      <vt:lpstr>ЛАБОРАТОРНАЯ ДИАГНОСТИКА ИКСОДОВЫХ КЛЕЩЕВЫХ БОРРЕЛИОЗОВ  В РОССИЙСКОЙ ФЕДЕРАЦИИ В 2022 ГОДУ</vt:lpstr>
      <vt:lpstr>Презентация PowerPoint</vt:lpstr>
      <vt:lpstr>Презентация PowerPoint</vt:lpstr>
      <vt:lpstr>Экспресс-диагностика ИКБ у пациентов с укусом клеща</vt:lpstr>
      <vt:lpstr>СХЕМА ОБСЛЕДОВАНИЯ БОЛЬНОГО НА КЛЕЩЕВЫЕ БОРРЕЛИОЗЫ</vt:lpstr>
      <vt:lpstr>Наборы для ИФА диагностики боррелиозов</vt:lpstr>
      <vt:lpstr>Наборы для ПЦР диагностики боррелиозов</vt:lpstr>
      <vt:lpstr>Мониторинг природных очагов КТИ</vt:lpstr>
      <vt:lpstr>Порядок взаимодействия территориальных органов Роспотребнадзора с Референс-центром</vt:lpstr>
      <vt:lpstr>Порядок взаимодействия территориальных органов Роспотребнадзора с Референс центром</vt:lpstr>
      <vt:lpstr>Порядок представления информации в Референс центр</vt:lpstr>
      <vt:lpstr>Правила доставки в Референс-центр по боррелиозам  проб биологического материала</vt:lpstr>
      <vt:lpstr>Правила доставки в Референс-центр по боррелиозам  проб биологического материала</vt:lpstr>
      <vt:lpstr>Правила доставки в Референс-центр по боррелиозам  проб биологического материала</vt:lpstr>
      <vt:lpstr>Правила доставки в Референс-центр по боррелиозам  проб биологического материала</vt:lpstr>
      <vt:lpstr>Правила доставки в Референс-центр по боррелиозам  проб биологического материала</vt:lpstr>
      <vt:lpstr>Правила доставки в Референс-центр по боррелиозам  проб биологического материала</vt:lpstr>
      <vt:lpstr>Правила доставки в Референс-центр по боррелиозам  проб биологического материала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вопросы мониторинга за иксодовыми клещевыми боррелиозами в Российской Федерации</dc:title>
  <dc:creator>Boss</dc:creator>
  <cp:lastModifiedBy>Boss</cp:lastModifiedBy>
  <cp:revision>23</cp:revision>
  <dcterms:created xsi:type="dcterms:W3CDTF">2023-03-21T03:56:44Z</dcterms:created>
  <dcterms:modified xsi:type="dcterms:W3CDTF">2023-03-22T09:35:34Z</dcterms:modified>
</cp:coreProperties>
</file>