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70" r:id="rId5"/>
    <p:sldId id="262" r:id="rId6"/>
    <p:sldId id="263" r:id="rId7"/>
    <p:sldId id="264" r:id="rId8"/>
    <p:sldId id="266" r:id="rId9"/>
    <p:sldId id="267" r:id="rId10"/>
    <p:sldId id="273" r:id="rId11"/>
    <p:sldId id="268" r:id="rId12"/>
    <p:sldId id="271" r:id="rId13"/>
    <p:sldId id="272" r:id="rId14"/>
    <p:sldId id="269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70" d="100"/>
          <a:sy n="70" d="100"/>
        </p:scale>
        <p:origin x="1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656FE-9535-4E4A-A0DD-79B155A0F95F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FD997-3323-4CA0-8B9C-AEE6781BA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75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278A77-DC66-464F-919F-B560FCA77EBD}" type="slidenum">
              <a:rPr lang="ru-RU" altLang="ru-RU" smtClean="0"/>
              <a:pPr>
                <a:spcBef>
                  <a:spcPct val="0"/>
                </a:spcBef>
              </a:pPr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94338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6516" y="2177143"/>
            <a:ext cx="9479868" cy="259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Комплексная диагностика и профилактика клещевых инфекций в сочетанных очагах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86" y="0"/>
            <a:ext cx="2503714" cy="190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77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273629"/>
            <a:ext cx="8915400" cy="463759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FranklinGothicBookC"/>
              </a:rPr>
              <a:t>За </a:t>
            </a:r>
            <a:r>
              <a:rPr lang="ru-RU" sz="2400" b="1" dirty="0">
                <a:solidFill>
                  <a:schemeClr val="tx1"/>
                </a:solidFill>
                <a:latin typeface="FranklinGothicBookC"/>
              </a:rPr>
              <a:t>последние 25 лет </a:t>
            </a:r>
            <a:r>
              <a:rPr lang="ru-RU" sz="2400" b="1" dirty="0" err="1">
                <a:solidFill>
                  <a:schemeClr val="tx1"/>
                </a:solidFill>
                <a:latin typeface="FranklinGothicBookC"/>
              </a:rPr>
              <a:t>эпидситуация</a:t>
            </a:r>
            <a:r>
              <a:rPr lang="ru-RU" sz="2400" b="1" dirty="0">
                <a:solidFill>
                  <a:schemeClr val="tx1"/>
                </a:solidFill>
                <a:latin typeface="FranklinGothicBookC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FranklinGothicBookC"/>
              </a:rPr>
              <a:t>во всех </a:t>
            </a:r>
            <a:r>
              <a:rPr lang="ru-RU" sz="2400" b="1" dirty="0">
                <a:solidFill>
                  <a:schemeClr val="tx1"/>
                </a:solidFill>
                <a:latin typeface="FranklinGothicBookC"/>
              </a:rPr>
              <a:t>регионах сильно изменилась, главным </a:t>
            </a:r>
            <a:r>
              <a:rPr lang="ru-RU" sz="2400" b="1" dirty="0" smtClean="0">
                <a:solidFill>
                  <a:schemeClr val="tx1"/>
                </a:solidFill>
                <a:latin typeface="FranklinGothicBookC"/>
              </a:rPr>
              <a:t>образом </a:t>
            </a:r>
            <a:r>
              <a:rPr lang="ru-RU" sz="2400" b="1" dirty="0">
                <a:solidFill>
                  <a:schemeClr val="tx1"/>
                </a:solidFill>
                <a:latin typeface="FranklinGothicBookC"/>
              </a:rPr>
              <a:t>в связи с появлением множества дачных </a:t>
            </a:r>
            <a:r>
              <a:rPr lang="ru-RU" sz="2400" b="1" dirty="0" smtClean="0">
                <a:solidFill>
                  <a:schemeClr val="tx1"/>
                </a:solidFill>
                <a:latin typeface="FranklinGothicBookC"/>
              </a:rPr>
              <a:t>участков </a:t>
            </a:r>
            <a:r>
              <a:rPr lang="ru-RU" sz="2400" b="1" dirty="0">
                <a:solidFill>
                  <a:schemeClr val="tx1"/>
                </a:solidFill>
                <a:latin typeface="FranklinGothicBookC"/>
              </a:rPr>
              <a:t>вокруг большинства городов и </a:t>
            </a:r>
            <a:r>
              <a:rPr lang="ru-RU" sz="2400" b="1" dirty="0" smtClean="0">
                <a:solidFill>
                  <a:schemeClr val="tx1"/>
                </a:solidFill>
                <a:latin typeface="FranklinGothicBookC"/>
              </a:rPr>
              <a:t>увеличением по </a:t>
            </a:r>
            <a:r>
              <a:rPr lang="ru-RU" sz="2400" b="1" dirty="0">
                <a:solidFill>
                  <a:schemeClr val="tx1"/>
                </a:solidFill>
                <a:latin typeface="FranklinGothicBookC"/>
              </a:rPr>
              <a:t>этим и другим причинам контактов </a:t>
            </a:r>
            <a:r>
              <a:rPr lang="ru-RU" sz="2400" b="1" dirty="0" smtClean="0">
                <a:solidFill>
                  <a:schemeClr val="tx1"/>
                </a:solidFill>
                <a:latin typeface="FranklinGothicBookC"/>
              </a:rPr>
              <a:t>городских </a:t>
            </a:r>
            <a:r>
              <a:rPr lang="ru-RU" sz="2400" b="1" dirty="0">
                <a:solidFill>
                  <a:schemeClr val="tx1"/>
                </a:solidFill>
                <a:latin typeface="FranklinGothicBookC"/>
              </a:rPr>
              <a:t>жителей с природными </a:t>
            </a:r>
            <a:r>
              <a:rPr lang="ru-RU" sz="2400" b="1" dirty="0" smtClean="0">
                <a:solidFill>
                  <a:schemeClr val="tx1"/>
                </a:solidFill>
                <a:latin typeface="FranklinGothicBookC"/>
              </a:rPr>
              <a:t>очагами. 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FranklinGothicBookC"/>
              </a:rPr>
              <a:t>Возникла необходимость </a:t>
            </a:r>
            <a:r>
              <a:rPr lang="ru-RU" sz="2400" b="1" dirty="0">
                <a:solidFill>
                  <a:schemeClr val="tx1"/>
                </a:solidFill>
                <a:latin typeface="FranklinGothicBookC"/>
              </a:rPr>
              <a:t>в </a:t>
            </a:r>
            <a:r>
              <a:rPr lang="ru-RU" sz="2400" b="1" dirty="0" err="1">
                <a:solidFill>
                  <a:schemeClr val="tx1"/>
                </a:solidFill>
                <a:latin typeface="FranklinGothicBookC"/>
              </a:rPr>
              <a:t>эпидемиологически</a:t>
            </a:r>
            <a:r>
              <a:rPr lang="ru-RU" sz="2400" b="1" dirty="0">
                <a:solidFill>
                  <a:schemeClr val="tx1"/>
                </a:solidFill>
                <a:latin typeface="FranklinGothicBookC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FranklinGothicBookC"/>
              </a:rPr>
              <a:t>обоснованном выделении </a:t>
            </a:r>
            <a:r>
              <a:rPr lang="ru-RU" sz="2400" b="1" dirty="0">
                <a:solidFill>
                  <a:schemeClr val="tx1"/>
                </a:solidFill>
                <a:latin typeface="FranklinGothicBookC"/>
              </a:rPr>
              <a:t>среди городского населения групп </a:t>
            </a:r>
            <a:r>
              <a:rPr lang="ru-RU" sz="2400" b="1" dirty="0" smtClean="0">
                <a:solidFill>
                  <a:schemeClr val="tx1"/>
                </a:solidFill>
                <a:latin typeface="FranklinGothicBookC"/>
              </a:rPr>
              <a:t>наибольшего </a:t>
            </a:r>
            <a:r>
              <a:rPr lang="ru-RU" sz="2400" b="1" dirty="0">
                <a:solidFill>
                  <a:schemeClr val="tx1"/>
                </a:solidFill>
                <a:latin typeface="FranklinGothicBookC"/>
              </a:rPr>
              <a:t>риска заражения </a:t>
            </a:r>
            <a:r>
              <a:rPr lang="ru-RU" sz="2400" b="1" dirty="0" smtClean="0">
                <a:solidFill>
                  <a:schemeClr val="tx1"/>
                </a:solidFill>
                <a:latin typeface="FranklinGothicBookC"/>
              </a:rPr>
              <a:t>«клещевыми» инфекциями.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43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1457" y="576943"/>
            <a:ext cx="9185954" cy="5214258"/>
          </a:xfrm>
        </p:spPr>
        <p:txBody>
          <a:bodyPr/>
          <a:lstStyle/>
          <a:p>
            <a:pPr algn="just"/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К настоящему времени разработаны достаточно эффективные методы специфической и неспецифической 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профилактики, </a:t>
            </a: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лабораторной диагностики клещевых инфекций, которые при правильной тактике применения способны значительно снизить заболеваемость населения.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26" y="3629094"/>
            <a:ext cx="2627604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2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Профилактика клещевых инфекций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47800"/>
            <a:ext cx="8915400" cy="4669971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FranklinGothicBookC"/>
              </a:rPr>
              <a:t>Рациональные меры </a:t>
            </a:r>
            <a:r>
              <a:rPr lang="ru-RU" sz="2400" b="1" dirty="0" smtClean="0">
                <a:solidFill>
                  <a:srgbClr val="000000"/>
                </a:solidFill>
                <a:latin typeface="FranklinGothicBookC"/>
              </a:rPr>
              <a:t>профилактики </a:t>
            </a:r>
            <a:r>
              <a:rPr lang="ru-RU" sz="2400" b="1" dirty="0">
                <a:solidFill>
                  <a:srgbClr val="000000"/>
                </a:solidFill>
                <a:latin typeface="FranklinGothicBookC"/>
              </a:rPr>
              <a:t>должны одновременно защищать от </a:t>
            </a:r>
            <a:r>
              <a:rPr lang="ru-RU" sz="2400" b="1" dirty="0" smtClean="0">
                <a:solidFill>
                  <a:srgbClr val="000000"/>
                </a:solidFill>
                <a:latin typeface="FranklinGothicBookC"/>
              </a:rPr>
              <a:t>всего </a:t>
            </a:r>
            <a:r>
              <a:rPr lang="ru-RU" sz="2400" b="1" dirty="0">
                <a:solidFill>
                  <a:srgbClr val="000000"/>
                </a:solidFill>
                <a:latin typeface="FranklinGothicBookC"/>
              </a:rPr>
              <a:t>комплекса инфекций, передаваемых </a:t>
            </a:r>
            <a:r>
              <a:rPr lang="ru-RU" sz="2400" b="1" dirty="0" smtClean="0">
                <a:solidFill>
                  <a:srgbClr val="000000"/>
                </a:solidFill>
                <a:latin typeface="FranklinGothicBookC"/>
              </a:rPr>
              <a:t>клещами. </a:t>
            </a:r>
            <a:r>
              <a:rPr lang="ru-RU" sz="2400" b="1" dirty="0">
                <a:solidFill>
                  <a:srgbClr val="000000"/>
                </a:solidFill>
                <a:latin typeface="FranklinGothicBookC"/>
              </a:rPr>
              <a:t>При этом важно различать две </a:t>
            </a:r>
            <a:r>
              <a:rPr lang="ru-RU" sz="2400" b="1" dirty="0" smtClean="0">
                <a:solidFill>
                  <a:srgbClr val="000000"/>
                </a:solidFill>
                <a:latin typeface="FranklinGothicBookC"/>
              </a:rPr>
              <a:t>взаимосвязанные</a:t>
            </a:r>
            <a:r>
              <a:rPr lang="ru-RU" sz="2400" b="1" dirty="0">
                <a:solidFill>
                  <a:srgbClr val="000000"/>
                </a:solidFill>
                <a:latin typeface="FranklinGothicBookC"/>
              </a:rPr>
              <a:t>, но далеко не идентичные задачи </a:t>
            </a:r>
            <a:r>
              <a:rPr lang="ru-RU" sz="2400" b="1" dirty="0" smtClean="0">
                <a:solidFill>
                  <a:srgbClr val="000000"/>
                </a:solidFill>
                <a:latin typeface="FranklinGothicBookC"/>
              </a:rPr>
              <a:t>профилактики </a:t>
            </a:r>
            <a:r>
              <a:rPr lang="ru-RU" sz="2400" b="1" dirty="0">
                <a:solidFill>
                  <a:srgbClr val="000000"/>
                </a:solidFill>
                <a:latin typeface="FranklinGothicBookC"/>
              </a:rPr>
              <a:t>природно-очаговых заболеваний, в </a:t>
            </a:r>
            <a:r>
              <a:rPr lang="ru-RU" sz="2400" b="1" dirty="0" smtClean="0">
                <a:solidFill>
                  <a:srgbClr val="000000"/>
                </a:solidFill>
                <a:latin typeface="FranklinGothicBookC"/>
              </a:rPr>
              <a:t>частности инфекций</a:t>
            </a:r>
            <a:r>
              <a:rPr lang="ru-RU" sz="2400" b="1" dirty="0">
                <a:solidFill>
                  <a:srgbClr val="000000"/>
                </a:solidFill>
                <a:latin typeface="FranklinGothicBookC"/>
              </a:rPr>
              <a:t>, передающихся иксодовыми клещами </a:t>
            </a:r>
            <a:r>
              <a:rPr lang="ru-RU" sz="2400" b="1" dirty="0" smtClean="0">
                <a:solidFill>
                  <a:srgbClr val="000000"/>
                </a:solidFill>
                <a:latin typeface="FranklinGothicBookC"/>
              </a:rPr>
              <a:t>:</a:t>
            </a:r>
          </a:p>
          <a:p>
            <a:pPr algn="just"/>
            <a:r>
              <a:rPr lang="ru-RU" sz="2400" b="1" dirty="0" smtClean="0">
                <a:solidFill>
                  <a:srgbClr val="000000"/>
                </a:solidFill>
                <a:latin typeface="FranklinGothicBookC"/>
              </a:rPr>
              <a:t>защита </a:t>
            </a:r>
            <a:r>
              <a:rPr lang="ru-RU" sz="2400" b="1" dirty="0">
                <a:solidFill>
                  <a:srgbClr val="000000"/>
                </a:solidFill>
                <a:latin typeface="FranklinGothicBookC"/>
              </a:rPr>
              <a:t>конкретного человека или </a:t>
            </a:r>
            <a:r>
              <a:rPr lang="ru-RU" sz="2400" b="1" dirty="0" smtClean="0">
                <a:solidFill>
                  <a:srgbClr val="000000"/>
                </a:solidFill>
                <a:latin typeface="FranklinGothicBookC"/>
              </a:rPr>
              <a:t>ограниченной </a:t>
            </a:r>
            <a:r>
              <a:rPr lang="ru-RU" sz="2400" b="1" dirty="0">
                <a:solidFill>
                  <a:srgbClr val="000000"/>
                </a:solidFill>
                <a:latin typeface="FranklinGothicBookC"/>
              </a:rPr>
              <a:t>группы </a:t>
            </a:r>
            <a:r>
              <a:rPr lang="ru-RU" sz="2400" b="1" dirty="0" smtClean="0">
                <a:solidFill>
                  <a:srgbClr val="000000"/>
                </a:solidFill>
                <a:latin typeface="FranklinGothicBookC"/>
              </a:rPr>
              <a:t>людей</a:t>
            </a:r>
          </a:p>
          <a:p>
            <a:pPr algn="just"/>
            <a:r>
              <a:rPr lang="ru-RU" sz="2400" b="1" dirty="0" smtClean="0">
                <a:solidFill>
                  <a:srgbClr val="000000"/>
                </a:solidFill>
                <a:latin typeface="FranklinGothicBookC"/>
              </a:rPr>
              <a:t>снижение </a:t>
            </a:r>
            <a:r>
              <a:rPr lang="ru-RU" sz="2400" b="1" dirty="0">
                <a:solidFill>
                  <a:srgbClr val="000000"/>
                </a:solidFill>
                <a:latin typeface="FranklinGothicBookC"/>
              </a:rPr>
              <a:t>общего уровня </a:t>
            </a:r>
            <a:r>
              <a:rPr lang="ru-RU" sz="2400" b="1" dirty="0" smtClean="0">
                <a:solidFill>
                  <a:srgbClr val="000000"/>
                </a:solidFill>
                <a:latin typeface="FranklinGothicBookC"/>
              </a:rPr>
              <a:t>заболеваемости в </a:t>
            </a:r>
            <a:r>
              <a:rPr lang="ru-RU" sz="2400" b="1" dirty="0">
                <a:solidFill>
                  <a:srgbClr val="000000"/>
                </a:solidFill>
                <a:latin typeface="FranklinGothicBookC"/>
              </a:rPr>
              <a:t>масштабах страны или крупных </a:t>
            </a:r>
            <a:r>
              <a:rPr lang="ru-RU" sz="2400" b="1" dirty="0" smtClean="0">
                <a:solidFill>
                  <a:srgbClr val="000000"/>
                </a:solidFill>
                <a:latin typeface="FranklinGothicBookC"/>
              </a:rPr>
              <a:t>административных </a:t>
            </a:r>
            <a:r>
              <a:rPr lang="ru-RU" sz="2400" b="1" dirty="0">
                <a:solidFill>
                  <a:srgbClr val="000000"/>
                </a:solidFill>
                <a:latin typeface="FranklinGothicBookC"/>
              </a:rPr>
              <a:t>регионов.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41912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417280"/>
            <a:ext cx="8911687" cy="693063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Профилактика клещевых инфекций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110344"/>
            <a:ext cx="8915400" cy="556260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Вакцинация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остается важным </a:t>
            </a:r>
            <a:r>
              <a:rPr lang="ru-RU" sz="2000" b="1" dirty="0">
                <a:solidFill>
                  <a:schemeClr val="tx1"/>
                </a:solidFill>
              </a:rPr>
              <a:t>средством специфической </a:t>
            </a:r>
            <a:r>
              <a:rPr lang="ru-RU" sz="2000" b="1" dirty="0" smtClean="0">
                <a:solidFill>
                  <a:schemeClr val="tx1"/>
                </a:solidFill>
              </a:rPr>
              <a:t>профилактики КЭ </a:t>
            </a:r>
            <a:r>
              <a:rPr lang="ru-RU" sz="2000" b="1" dirty="0">
                <a:solidFill>
                  <a:schemeClr val="tx1"/>
                </a:solidFill>
              </a:rPr>
              <a:t>для защиты конкретного человека или людей</a:t>
            </a:r>
            <a:r>
              <a:rPr lang="ru-RU" sz="2000" b="1" dirty="0" smtClean="0">
                <a:solidFill>
                  <a:schemeClr val="tx1"/>
                </a:solidFill>
              </a:rPr>
              <a:t>, бывающих </a:t>
            </a:r>
            <a:r>
              <a:rPr lang="ru-RU" sz="2000" b="1" dirty="0">
                <a:solidFill>
                  <a:schemeClr val="tx1"/>
                </a:solidFill>
              </a:rPr>
              <a:t>на территории, где регулярно </a:t>
            </a:r>
            <a:r>
              <a:rPr lang="ru-RU" sz="2000" b="1" dirty="0" smtClean="0">
                <a:solidFill>
                  <a:schemeClr val="tx1"/>
                </a:solidFill>
              </a:rPr>
              <a:t>происходят </a:t>
            </a:r>
            <a:r>
              <a:rPr lang="ru-RU" sz="2000" b="1" dirty="0">
                <a:solidFill>
                  <a:schemeClr val="tx1"/>
                </a:solidFill>
              </a:rPr>
              <a:t>заражения.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b="1" dirty="0">
                <a:solidFill>
                  <a:schemeClr val="tx1"/>
                </a:solidFill>
              </a:rPr>
              <a:t>Использование специфического иммуноглобулина </a:t>
            </a:r>
            <a:r>
              <a:rPr lang="ru-RU" sz="2000" b="1" dirty="0" smtClean="0">
                <a:solidFill>
                  <a:schemeClr val="tx1"/>
                </a:solidFill>
              </a:rPr>
              <a:t>- </a:t>
            </a:r>
            <a:r>
              <a:rPr lang="ru-RU" sz="2000" b="1" dirty="0" smtClean="0">
                <a:solidFill>
                  <a:srgbClr val="FF0000"/>
                </a:solidFill>
              </a:rPr>
              <a:t>пассивная иммунизация</a:t>
            </a:r>
            <a:r>
              <a:rPr lang="ru-RU" sz="2000" b="1" dirty="0" smtClean="0"/>
              <a:t>, </a:t>
            </a:r>
            <a:r>
              <a:rPr lang="ru-RU" sz="2000" b="1" dirty="0">
                <a:solidFill>
                  <a:schemeClr val="tx1"/>
                </a:solidFill>
              </a:rPr>
              <a:t>остается важным средством защиты  конкретного человека от КЭ. </a:t>
            </a:r>
            <a:r>
              <a:rPr lang="ru-RU" sz="2000" b="1" dirty="0" smtClean="0">
                <a:solidFill>
                  <a:schemeClr val="tx1"/>
                </a:solidFill>
              </a:rPr>
              <a:t>Профилактическая эффективность </a:t>
            </a:r>
            <a:r>
              <a:rPr lang="ru-RU" sz="2000" b="1" dirty="0">
                <a:solidFill>
                  <a:schemeClr val="tx1"/>
                </a:solidFill>
              </a:rPr>
              <a:t>зависит от титра вируса в напавшем </a:t>
            </a:r>
            <a:r>
              <a:rPr lang="ru-RU" sz="2000" b="1" dirty="0" smtClean="0">
                <a:solidFill>
                  <a:schemeClr val="tx1"/>
                </a:solidFill>
              </a:rPr>
              <a:t>клеще </a:t>
            </a:r>
            <a:r>
              <a:rPr lang="ru-RU" sz="2000" b="1" dirty="0">
                <a:solidFill>
                  <a:schemeClr val="tx1"/>
                </a:solidFill>
              </a:rPr>
              <a:t>и от титра антител в примененном препарате</a:t>
            </a:r>
            <a:r>
              <a:rPr lang="ru-RU" sz="2000" b="1" dirty="0" smtClean="0">
                <a:solidFill>
                  <a:schemeClr val="tx1"/>
                </a:solidFill>
              </a:rPr>
              <a:t>. </a:t>
            </a:r>
            <a:r>
              <a:rPr lang="ru-RU" sz="2000" b="1" dirty="0" err="1" smtClean="0">
                <a:solidFill>
                  <a:schemeClr val="tx1"/>
                </a:solidFill>
              </a:rPr>
              <a:t>Низкотитражный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иммуноглобулин всегда мало </a:t>
            </a:r>
            <a:r>
              <a:rPr lang="ru-RU" sz="2000" b="1" dirty="0" smtClean="0">
                <a:solidFill>
                  <a:schemeClr val="tx1"/>
                </a:solidFill>
              </a:rPr>
              <a:t>или недостаточно эффективен</a:t>
            </a:r>
            <a:r>
              <a:rPr lang="ru-RU" sz="2000" b="1" dirty="0" smtClean="0"/>
              <a:t>.</a:t>
            </a:r>
            <a:endParaRPr lang="ru-RU" sz="2000" b="1" dirty="0"/>
          </a:p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Метод </a:t>
            </a:r>
            <a:r>
              <a:rPr lang="ru-RU" sz="2000" b="1" dirty="0">
                <a:solidFill>
                  <a:srgbClr val="FF0000"/>
                </a:solidFill>
              </a:rPr>
              <a:t>предупредительной терапии </a:t>
            </a:r>
            <a:r>
              <a:rPr lang="ru-RU" sz="2000" b="1" dirty="0" smtClean="0">
                <a:solidFill>
                  <a:schemeClr val="tx1"/>
                </a:solidFill>
              </a:rPr>
              <a:t>ИКБ, ГАЧ и МЭЧ эффективен </a:t>
            </a:r>
            <a:r>
              <a:rPr lang="ru-RU" sz="2000" b="1" dirty="0">
                <a:solidFill>
                  <a:schemeClr val="tx1"/>
                </a:solidFill>
              </a:rPr>
              <a:t>при защите конкретного пациента. </a:t>
            </a:r>
            <a:r>
              <a:rPr lang="ru-RU" sz="2000" b="1" dirty="0" smtClean="0">
                <a:solidFill>
                  <a:schemeClr val="tx1"/>
                </a:solidFill>
              </a:rPr>
              <a:t>Он </a:t>
            </a:r>
            <a:r>
              <a:rPr lang="ru-RU" sz="2000" b="1" dirty="0">
                <a:solidFill>
                  <a:schemeClr val="tx1"/>
                </a:solidFill>
              </a:rPr>
              <a:t>заключается в </a:t>
            </a:r>
            <a:r>
              <a:rPr lang="ru-RU" sz="2000" b="1" dirty="0" smtClean="0">
                <a:solidFill>
                  <a:schemeClr val="tx1"/>
                </a:solidFill>
              </a:rPr>
              <a:t>превентивном </a:t>
            </a:r>
            <a:r>
              <a:rPr lang="ru-RU" sz="2000" b="1" dirty="0">
                <a:solidFill>
                  <a:schemeClr val="tx1"/>
                </a:solidFill>
              </a:rPr>
              <a:t>приеме этиотропного антибиотика при </a:t>
            </a:r>
            <a:r>
              <a:rPr lang="ru-RU" sz="2000" b="1" dirty="0" smtClean="0">
                <a:solidFill>
                  <a:schemeClr val="tx1"/>
                </a:solidFill>
              </a:rPr>
              <a:t>обнаружении </a:t>
            </a:r>
            <a:r>
              <a:rPr lang="ru-RU" sz="2000" b="1" dirty="0">
                <a:solidFill>
                  <a:schemeClr val="tx1"/>
                </a:solidFill>
              </a:rPr>
              <a:t>возбудителей у клеща, </a:t>
            </a:r>
            <a:r>
              <a:rPr lang="ru-RU" sz="2000" b="1" dirty="0" smtClean="0">
                <a:solidFill>
                  <a:schemeClr val="tx1"/>
                </a:solidFill>
              </a:rPr>
              <a:t>прикрепившегося </a:t>
            </a:r>
            <a:r>
              <a:rPr lang="ru-RU" sz="2000" b="1" dirty="0">
                <a:solidFill>
                  <a:schemeClr val="tx1"/>
                </a:solidFill>
              </a:rPr>
              <a:t>к телу человека, то есть применим лишь к тем, </a:t>
            </a:r>
            <a:r>
              <a:rPr lang="ru-RU" sz="2000" b="1" dirty="0" smtClean="0">
                <a:solidFill>
                  <a:schemeClr val="tx1"/>
                </a:solidFill>
              </a:rPr>
              <a:t>кто обращается </a:t>
            </a:r>
            <a:r>
              <a:rPr lang="ru-RU" sz="2000" b="1" dirty="0">
                <a:solidFill>
                  <a:schemeClr val="tx1"/>
                </a:solidFill>
              </a:rPr>
              <a:t>в медицинское учреждение после </a:t>
            </a:r>
            <a:r>
              <a:rPr lang="ru-RU" sz="2000" b="1" dirty="0" smtClean="0">
                <a:solidFill>
                  <a:schemeClr val="tx1"/>
                </a:solidFill>
              </a:rPr>
              <a:t>укуса этого </a:t>
            </a:r>
            <a:r>
              <a:rPr lang="ru-RU" sz="2000" b="1" dirty="0">
                <a:solidFill>
                  <a:schemeClr val="tx1"/>
                </a:solidFill>
              </a:rPr>
              <a:t>переносчика</a:t>
            </a:r>
            <a:r>
              <a:rPr lang="ru-RU" sz="2000" b="1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ru-RU" altLang="ru-RU" sz="2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Для</a:t>
            </a:r>
            <a:r>
              <a:rPr lang="ru-RU" altLang="ru-RU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превентивной терапии </a:t>
            </a:r>
            <a:r>
              <a:rPr lang="ru-RU" altLang="ru-RU" sz="2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применяют – </a:t>
            </a:r>
            <a:r>
              <a:rPr lang="ru-RU" altLang="ru-RU" sz="2000" b="1" dirty="0">
                <a:solidFill>
                  <a:schemeClr val="tx1"/>
                </a:solidFill>
                <a:cs typeface="Arial" panose="020B0604020202020204" pitchFamily="34" charset="0"/>
              </a:rPr>
              <a:t>пенициллины, тетрациклины, цефалоспорины, </a:t>
            </a:r>
            <a:r>
              <a:rPr lang="ru-RU" altLang="ru-RU" sz="2000" b="1" dirty="0" err="1">
                <a:solidFill>
                  <a:schemeClr val="tx1"/>
                </a:solidFill>
                <a:cs typeface="Arial" panose="020B0604020202020204" pitchFamily="34" charset="0"/>
              </a:rPr>
              <a:t>фторхинолоны</a:t>
            </a:r>
            <a:r>
              <a:rPr lang="ru-RU" altLang="ru-RU" sz="2000" b="1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000" b="1" dirty="0" smtClean="0"/>
          </a:p>
          <a:p>
            <a:pPr algn="just"/>
            <a:endParaRPr lang="ru-RU" sz="2000" b="1" dirty="0" smtClean="0"/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69198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0147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Профилактика клещевых инфекций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0571" y="1404257"/>
            <a:ext cx="9654041" cy="4931229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solidFill>
                  <a:schemeClr val="tx1"/>
                </a:solidFill>
              </a:rPr>
              <a:t>Накоплен обширный опыт успешного </a:t>
            </a:r>
            <a:r>
              <a:rPr lang="ru-RU" sz="2000" b="1" dirty="0" smtClean="0">
                <a:solidFill>
                  <a:schemeClr val="tx1"/>
                </a:solidFill>
              </a:rPr>
              <a:t>подавления </a:t>
            </a:r>
            <a:r>
              <a:rPr lang="ru-RU" sz="2000" b="1" dirty="0">
                <a:solidFill>
                  <a:schemeClr val="tx1"/>
                </a:solidFill>
              </a:rPr>
              <a:t>природных очагов КЭ и, как теперь </a:t>
            </a:r>
            <a:r>
              <a:rPr lang="ru-RU" sz="2000" b="1" dirty="0" smtClean="0">
                <a:solidFill>
                  <a:schemeClr val="tx1"/>
                </a:solidFill>
              </a:rPr>
              <a:t>можно предполагать</a:t>
            </a:r>
            <a:r>
              <a:rPr lang="ru-RU" sz="2000" b="1" dirty="0">
                <a:solidFill>
                  <a:schemeClr val="tx1"/>
                </a:solidFill>
              </a:rPr>
              <a:t>, одновременно паразитарных </a:t>
            </a:r>
            <a:r>
              <a:rPr lang="ru-RU" sz="2000" b="1" dirty="0" smtClean="0">
                <a:solidFill>
                  <a:schemeClr val="tx1"/>
                </a:solidFill>
              </a:rPr>
              <a:t>систем ИКБ</a:t>
            </a:r>
            <a:r>
              <a:rPr lang="ru-RU" sz="2000" b="1" dirty="0">
                <a:solidFill>
                  <a:schemeClr val="tx1"/>
                </a:solidFill>
              </a:rPr>
              <a:t>, ГАЧ и МЭЧ путем истребления основного </a:t>
            </a:r>
            <a:r>
              <a:rPr lang="ru-RU" sz="2000" b="1" dirty="0" smtClean="0">
                <a:solidFill>
                  <a:schemeClr val="tx1"/>
                </a:solidFill>
              </a:rPr>
              <a:t>переносчика </a:t>
            </a:r>
            <a:r>
              <a:rPr lang="ru-RU" sz="2000" b="1" dirty="0">
                <a:solidFill>
                  <a:schemeClr val="tx1"/>
                </a:solidFill>
              </a:rPr>
              <a:t>на больших площадях препаратами </a:t>
            </a:r>
            <a:r>
              <a:rPr lang="ru-RU" sz="2000" b="1" dirty="0" smtClean="0">
                <a:solidFill>
                  <a:schemeClr val="tx1"/>
                </a:solidFill>
              </a:rPr>
              <a:t>ДДТ. 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Это </a:t>
            </a:r>
            <a:r>
              <a:rPr lang="ru-RU" sz="2000" b="1" dirty="0">
                <a:solidFill>
                  <a:schemeClr val="tx1"/>
                </a:solidFill>
              </a:rPr>
              <a:t>мероприятие было </a:t>
            </a:r>
            <a:r>
              <a:rPr lang="ru-RU" sz="2000" b="1" dirty="0" err="1">
                <a:solidFill>
                  <a:schemeClr val="tx1"/>
                </a:solidFill>
              </a:rPr>
              <a:t>эпидемически</a:t>
            </a:r>
            <a:r>
              <a:rPr lang="ru-RU" sz="2000" b="1" dirty="0">
                <a:solidFill>
                  <a:schemeClr val="tx1"/>
                </a:solidFill>
              </a:rPr>
              <a:t> и </a:t>
            </a:r>
            <a:r>
              <a:rPr lang="ru-RU" sz="2000" b="1" dirty="0" smtClean="0">
                <a:solidFill>
                  <a:schemeClr val="tx1"/>
                </a:solidFill>
              </a:rPr>
              <a:t>экономически </a:t>
            </a:r>
            <a:r>
              <a:rPr lang="ru-RU" sz="2000" b="1" dirty="0">
                <a:solidFill>
                  <a:schemeClr val="tx1"/>
                </a:solidFill>
              </a:rPr>
              <a:t>оправдано в тех случаях, когда </a:t>
            </a:r>
            <a:r>
              <a:rPr lang="ru-RU" sz="2000" b="1" dirty="0" smtClean="0">
                <a:solidFill>
                  <a:schemeClr val="tx1"/>
                </a:solidFill>
              </a:rPr>
              <a:t>однократная </a:t>
            </a:r>
            <a:r>
              <a:rPr lang="ru-RU" sz="2000" b="1" dirty="0">
                <a:solidFill>
                  <a:schemeClr val="tx1"/>
                </a:solidFill>
              </a:rPr>
              <a:t>обработка конкретных лесных массивов</a:t>
            </a:r>
            <a:r>
              <a:rPr lang="ru-RU" sz="2000" b="1" dirty="0" smtClean="0">
                <a:solidFill>
                  <a:schemeClr val="tx1"/>
                </a:solidFill>
              </a:rPr>
              <a:t>, занятых </a:t>
            </a:r>
            <a:r>
              <a:rPr lang="ru-RU" sz="2000" b="1" dirty="0">
                <a:solidFill>
                  <a:schemeClr val="tx1"/>
                </a:solidFill>
              </a:rPr>
              <a:t>природными очагами с высоким </a:t>
            </a:r>
            <a:r>
              <a:rPr lang="ru-RU" sz="2000" b="1" dirty="0" err="1" smtClean="0">
                <a:solidFill>
                  <a:schemeClr val="tx1"/>
                </a:solidFill>
              </a:rPr>
              <a:t>лоймопотенциалом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smtClean="0">
                <a:solidFill>
                  <a:schemeClr val="tx1"/>
                </a:solidFill>
              </a:rPr>
              <a:t>предотвращала </a:t>
            </a:r>
            <a:r>
              <a:rPr lang="ru-RU" sz="2000" b="1" dirty="0">
                <a:solidFill>
                  <a:schemeClr val="tx1"/>
                </a:solidFill>
              </a:rPr>
              <a:t>множество заражений</a:t>
            </a:r>
            <a:r>
              <a:rPr lang="ru-RU" sz="2000" b="1" dirty="0" smtClean="0">
                <a:solidFill>
                  <a:schemeClr val="tx1"/>
                </a:solidFill>
              </a:rPr>
              <a:t>, происходивших </a:t>
            </a:r>
            <a:r>
              <a:rPr lang="ru-RU" sz="2000" b="1" dirty="0">
                <a:solidFill>
                  <a:schemeClr val="tx1"/>
                </a:solidFill>
              </a:rPr>
              <a:t>на обработанной территории, и </a:t>
            </a:r>
            <a:r>
              <a:rPr lang="ru-RU" sz="2000" b="1" dirty="0" smtClean="0">
                <a:solidFill>
                  <a:schemeClr val="tx1"/>
                </a:solidFill>
              </a:rPr>
              <a:t>приводила </a:t>
            </a:r>
            <a:r>
              <a:rPr lang="ru-RU" sz="2000" b="1" dirty="0">
                <a:solidFill>
                  <a:schemeClr val="tx1"/>
                </a:solidFill>
              </a:rPr>
              <a:t>к заметному снижению заболеваемости </a:t>
            </a:r>
            <a:r>
              <a:rPr lang="ru-RU" sz="2000" b="1" dirty="0" smtClean="0">
                <a:solidFill>
                  <a:schemeClr val="tx1"/>
                </a:solidFill>
              </a:rPr>
              <a:t>на протяжении </a:t>
            </a:r>
            <a:r>
              <a:rPr lang="ru-RU" sz="2000" b="1" dirty="0">
                <a:solidFill>
                  <a:schemeClr val="tx1"/>
                </a:solidFill>
              </a:rPr>
              <a:t>ряда последующих </a:t>
            </a:r>
            <a:r>
              <a:rPr lang="ru-RU" sz="2000" b="1" dirty="0" smtClean="0">
                <a:solidFill>
                  <a:schemeClr val="tx1"/>
                </a:solidFill>
              </a:rPr>
              <a:t>лет.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</a:rPr>
              <a:t>С 1989 года, как известно, из-за большой </a:t>
            </a:r>
            <a:r>
              <a:rPr lang="ru-RU" sz="2000" b="1" dirty="0" smtClean="0">
                <a:solidFill>
                  <a:schemeClr val="tx1"/>
                </a:solidFill>
              </a:rPr>
              <a:t>токсичности </a:t>
            </a:r>
            <a:r>
              <a:rPr lang="ru-RU" sz="2000" b="1" dirty="0">
                <a:solidFill>
                  <a:schemeClr val="tx1"/>
                </a:solidFill>
              </a:rPr>
              <a:t>и кумулятивных свойств ДДТ его </a:t>
            </a:r>
            <a:r>
              <a:rPr lang="ru-RU" sz="2000" b="1" dirty="0" smtClean="0">
                <a:solidFill>
                  <a:schemeClr val="tx1"/>
                </a:solidFill>
              </a:rPr>
              <a:t>применение прекратилось</a:t>
            </a:r>
            <a:r>
              <a:rPr lang="ru-RU" sz="2000" b="1" dirty="0">
                <a:solidFill>
                  <a:schemeClr val="tx1"/>
                </a:solidFill>
              </a:rPr>
              <a:t>.</a:t>
            </a:r>
            <a:endParaRPr lang="ru-RU" sz="2000" b="1" dirty="0" smtClean="0">
              <a:solidFill>
                <a:schemeClr val="tx1"/>
              </a:solidFill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65509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Профилактика клещевых инфекций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6657" y="1545771"/>
            <a:ext cx="10178143" cy="4365451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chemeClr val="tx1"/>
                </a:solidFill>
              </a:rPr>
              <a:t>Все пестициды, разрешенные в настоящее </a:t>
            </a:r>
            <a:r>
              <a:rPr lang="ru-RU" sz="2000" b="1" dirty="0" smtClean="0">
                <a:solidFill>
                  <a:schemeClr val="tx1"/>
                </a:solidFill>
              </a:rPr>
              <a:t>время </a:t>
            </a:r>
            <a:r>
              <a:rPr lang="ru-RU" sz="2000" b="1" dirty="0">
                <a:solidFill>
                  <a:schemeClr val="tx1"/>
                </a:solidFill>
              </a:rPr>
              <a:t>для борьбы с клещами, нестойки и </a:t>
            </a:r>
            <a:r>
              <a:rPr lang="ru-RU" sz="2000" b="1" dirty="0" smtClean="0">
                <a:solidFill>
                  <a:schemeClr val="tx1"/>
                </a:solidFill>
              </a:rPr>
              <a:t>утрачивают свое </a:t>
            </a:r>
            <a:r>
              <a:rPr lang="ru-RU" sz="2000" b="1" dirty="0">
                <a:solidFill>
                  <a:schemeClr val="tx1"/>
                </a:solidFill>
              </a:rPr>
              <a:t>действие через 1 – 1,5 месяца.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Учитывая продолжительность </a:t>
            </a:r>
            <a:r>
              <a:rPr lang="ru-RU" sz="2000" b="1" dirty="0">
                <a:solidFill>
                  <a:schemeClr val="tx1"/>
                </a:solidFill>
              </a:rPr>
              <a:t>периода активности клещей в </a:t>
            </a:r>
            <a:r>
              <a:rPr lang="ru-RU" sz="2000" b="1" dirty="0" smtClean="0">
                <a:solidFill>
                  <a:schemeClr val="tx1"/>
                </a:solidFill>
              </a:rPr>
              <a:t>разных </a:t>
            </a:r>
            <a:r>
              <a:rPr lang="ru-RU" sz="2000" b="1" dirty="0">
                <a:solidFill>
                  <a:schemeClr val="tx1"/>
                </a:solidFill>
              </a:rPr>
              <a:t>частях их ареалов, для достижения </a:t>
            </a:r>
            <a:r>
              <a:rPr lang="ru-RU" sz="2000" b="1" dirty="0" smtClean="0">
                <a:solidFill>
                  <a:schemeClr val="tx1"/>
                </a:solidFill>
              </a:rPr>
              <a:t>эпидемической </a:t>
            </a:r>
            <a:r>
              <a:rPr lang="ru-RU" sz="2000" b="1" dirty="0">
                <a:solidFill>
                  <a:schemeClr val="tx1"/>
                </a:solidFill>
              </a:rPr>
              <a:t>эффективности обработки ее нужно </a:t>
            </a:r>
            <a:r>
              <a:rPr lang="ru-RU" sz="2000" b="1" dirty="0" smtClean="0">
                <a:solidFill>
                  <a:schemeClr val="tx1"/>
                </a:solidFill>
              </a:rPr>
              <a:t>проводить минимум </a:t>
            </a:r>
            <a:r>
              <a:rPr lang="ru-RU" sz="2000" b="1" dirty="0">
                <a:solidFill>
                  <a:schemeClr val="tx1"/>
                </a:solidFill>
              </a:rPr>
              <a:t>дважды за сезон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</a:rPr>
              <a:t>П</a:t>
            </a:r>
            <a:r>
              <a:rPr lang="ru-RU" sz="2000" b="1" dirty="0" smtClean="0">
                <a:solidFill>
                  <a:schemeClr val="tx1"/>
                </a:solidFill>
              </a:rPr>
              <a:t>ротивоклещевая </a:t>
            </a:r>
            <a:r>
              <a:rPr lang="ru-RU" sz="2000" b="1" dirty="0">
                <a:solidFill>
                  <a:schemeClr val="tx1"/>
                </a:solidFill>
              </a:rPr>
              <a:t>обработка по четким </a:t>
            </a:r>
            <a:r>
              <a:rPr lang="ru-RU" sz="2000" b="1" dirty="0" smtClean="0">
                <a:solidFill>
                  <a:schemeClr val="tx1"/>
                </a:solidFill>
              </a:rPr>
              <a:t>эпидемиологическим </a:t>
            </a:r>
            <a:r>
              <a:rPr lang="ru-RU" sz="2000" b="1" dirty="0">
                <a:solidFill>
                  <a:schemeClr val="tx1"/>
                </a:solidFill>
              </a:rPr>
              <a:t>показаниям ограниченной территории </a:t>
            </a:r>
            <a:r>
              <a:rPr lang="ru-RU" sz="2000" b="1" dirty="0" smtClean="0">
                <a:solidFill>
                  <a:schemeClr val="tx1"/>
                </a:solidFill>
              </a:rPr>
              <a:t>оздоровительных </a:t>
            </a:r>
            <a:r>
              <a:rPr lang="ru-RU" sz="2000" b="1" dirty="0">
                <a:solidFill>
                  <a:schemeClr val="tx1"/>
                </a:solidFill>
              </a:rPr>
              <a:t>учреждений, воинских частей, </a:t>
            </a:r>
            <a:r>
              <a:rPr lang="ru-RU" sz="2000" b="1" dirty="0" smtClean="0">
                <a:solidFill>
                  <a:schemeClr val="tx1"/>
                </a:solidFill>
              </a:rPr>
              <a:t>лесных поселений</a:t>
            </a:r>
            <a:r>
              <a:rPr lang="ru-RU" sz="2000" b="1" dirty="0">
                <a:solidFill>
                  <a:schemeClr val="tx1"/>
                </a:solidFill>
              </a:rPr>
              <a:t>, садово-огородных и дачных участков </a:t>
            </a:r>
            <a:r>
              <a:rPr lang="ru-RU" sz="2000" b="1" dirty="0" smtClean="0">
                <a:solidFill>
                  <a:schemeClr val="tx1"/>
                </a:solidFill>
              </a:rPr>
              <a:t>в тех </a:t>
            </a:r>
            <a:r>
              <a:rPr lang="ru-RU" sz="2000" b="1" dirty="0">
                <a:solidFill>
                  <a:schemeClr val="tx1"/>
                </a:solidFill>
              </a:rPr>
              <a:t>случаях, когда она приводит к истреблению </a:t>
            </a:r>
            <a:r>
              <a:rPr lang="ru-RU" sz="2000" b="1" dirty="0" smtClean="0">
                <a:solidFill>
                  <a:schemeClr val="tx1"/>
                </a:solidFill>
              </a:rPr>
              <a:t>или существенному </a:t>
            </a:r>
            <a:r>
              <a:rPr lang="ru-RU" sz="2000" b="1" dirty="0">
                <a:solidFill>
                  <a:schemeClr val="tx1"/>
                </a:solidFill>
              </a:rPr>
              <a:t>снижению численности клещей </a:t>
            </a:r>
            <a:r>
              <a:rPr lang="ru-RU" sz="2000" b="1" dirty="0" smtClean="0">
                <a:solidFill>
                  <a:schemeClr val="tx1"/>
                </a:solidFill>
              </a:rPr>
              <a:t>и защищает </a:t>
            </a:r>
            <a:r>
              <a:rPr lang="ru-RU" sz="2000" b="1" dirty="0">
                <a:solidFill>
                  <a:schemeClr val="tx1"/>
                </a:solidFill>
              </a:rPr>
              <a:t>определенную группу людей, </a:t>
            </a:r>
            <a:r>
              <a:rPr lang="ru-RU" sz="2000" b="1" dirty="0" smtClean="0">
                <a:solidFill>
                  <a:schemeClr val="tx1"/>
                </a:solidFill>
              </a:rPr>
              <a:t>несомненно</a:t>
            </a:r>
            <a:r>
              <a:rPr lang="ru-RU" sz="2000" b="1" dirty="0">
                <a:solidFill>
                  <a:schemeClr val="tx1"/>
                </a:solidFill>
              </a:rPr>
              <a:t>, остается важным средством профилактики </a:t>
            </a:r>
            <a:r>
              <a:rPr lang="ru-RU" sz="2000" b="1" dirty="0" smtClean="0">
                <a:solidFill>
                  <a:schemeClr val="tx1"/>
                </a:solidFill>
              </a:rPr>
              <a:t>не только </a:t>
            </a:r>
            <a:r>
              <a:rPr lang="ru-RU" sz="2000" b="1" dirty="0">
                <a:solidFill>
                  <a:schemeClr val="tx1"/>
                </a:solidFill>
              </a:rPr>
              <a:t>КЭ, но и всего </a:t>
            </a:r>
            <a:r>
              <a:rPr lang="ru-RU" sz="2000" b="1" dirty="0" smtClean="0">
                <a:solidFill>
                  <a:schemeClr val="tx1"/>
                </a:solidFill>
              </a:rPr>
              <a:t>комплекса </a:t>
            </a:r>
            <a:r>
              <a:rPr lang="ru-RU" sz="2000" b="1" dirty="0">
                <a:solidFill>
                  <a:schemeClr val="tx1"/>
                </a:solidFill>
              </a:rPr>
              <a:t>инфекций, </a:t>
            </a:r>
            <a:r>
              <a:rPr lang="ru-RU" sz="2000" b="1" dirty="0" smtClean="0">
                <a:solidFill>
                  <a:schemeClr val="tx1"/>
                </a:solidFill>
              </a:rPr>
              <a:t>передающихся </a:t>
            </a:r>
            <a:r>
              <a:rPr lang="ru-RU" sz="2000" b="1" dirty="0">
                <a:solidFill>
                  <a:schemeClr val="tx1"/>
                </a:solidFill>
              </a:rPr>
              <a:t>этими </a:t>
            </a:r>
            <a:r>
              <a:rPr lang="ru-RU" sz="2000" b="1" dirty="0" smtClean="0">
                <a:solidFill>
                  <a:schemeClr val="tx1"/>
                </a:solidFill>
              </a:rPr>
              <a:t>членистоногими.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97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319310"/>
            <a:ext cx="8911687" cy="943433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Профилактика клещевых инфекций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1343" y="1153887"/>
            <a:ext cx="10013269" cy="51162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В </a:t>
            </a:r>
            <a:r>
              <a:rPr lang="ru-RU" sz="2000" b="1" dirty="0">
                <a:solidFill>
                  <a:schemeClr val="tx1"/>
                </a:solidFill>
              </a:rPr>
              <a:t>перспективе важнейшее значение будет </a:t>
            </a:r>
            <a:r>
              <a:rPr lang="ru-RU" sz="2000" b="1" dirty="0" smtClean="0">
                <a:solidFill>
                  <a:schemeClr val="tx1"/>
                </a:solidFill>
              </a:rPr>
              <a:t>иметь неспецифическая </a:t>
            </a:r>
            <a:r>
              <a:rPr lang="ru-RU" sz="2000" b="1" dirty="0">
                <a:solidFill>
                  <a:schemeClr val="tx1"/>
                </a:solidFill>
              </a:rPr>
              <a:t>профилактика и, в частности</a:t>
            </a:r>
            <a:r>
              <a:rPr lang="ru-RU" sz="2000" b="1" dirty="0" smtClean="0">
                <a:solidFill>
                  <a:schemeClr val="tx1"/>
                </a:solidFill>
              </a:rPr>
              <a:t>, массовое </a:t>
            </a:r>
            <a:r>
              <a:rPr lang="ru-RU" sz="2000" b="1" dirty="0">
                <a:solidFill>
                  <a:schemeClr val="tx1"/>
                </a:solidFill>
              </a:rPr>
              <a:t>применение эффективных мер </a:t>
            </a:r>
            <a:r>
              <a:rPr lang="ru-RU" sz="2000" b="1" dirty="0" smtClean="0">
                <a:solidFill>
                  <a:schemeClr val="tx1"/>
                </a:solidFill>
              </a:rPr>
              <a:t>индивидуальной </a:t>
            </a:r>
            <a:r>
              <a:rPr lang="ru-RU" sz="2000" b="1" dirty="0">
                <a:solidFill>
                  <a:schemeClr val="tx1"/>
                </a:solidFill>
              </a:rPr>
              <a:t>защиты, предохраняющих человека </a:t>
            </a:r>
            <a:r>
              <a:rPr lang="ru-RU" sz="2000" b="1" dirty="0" smtClean="0">
                <a:solidFill>
                  <a:schemeClr val="tx1"/>
                </a:solidFill>
              </a:rPr>
              <a:t>от самого </a:t>
            </a:r>
            <a:r>
              <a:rPr lang="ru-RU" sz="2000" b="1" dirty="0">
                <a:solidFill>
                  <a:schemeClr val="tx1"/>
                </a:solidFill>
              </a:rPr>
              <a:t>укуса клещей и, следовательно, от </a:t>
            </a:r>
            <a:r>
              <a:rPr lang="ru-RU" sz="2000" b="1" dirty="0" smtClean="0">
                <a:solidFill>
                  <a:schemeClr val="tx1"/>
                </a:solidFill>
              </a:rPr>
              <a:t>любой передающейся </a:t>
            </a:r>
            <a:r>
              <a:rPr lang="ru-RU" sz="2000" b="1" dirty="0">
                <a:solidFill>
                  <a:schemeClr val="tx1"/>
                </a:solidFill>
              </a:rPr>
              <a:t>ими </a:t>
            </a:r>
            <a:r>
              <a:rPr lang="ru-RU" sz="2000" b="1" dirty="0" smtClean="0">
                <a:solidFill>
                  <a:schemeClr val="tx1"/>
                </a:solidFill>
              </a:rPr>
              <a:t>инфекции. 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Особого внимания заслуживает </a:t>
            </a:r>
            <a:r>
              <a:rPr lang="ru-RU" sz="2000" b="1" dirty="0">
                <a:solidFill>
                  <a:schemeClr val="tx1"/>
                </a:solidFill>
              </a:rPr>
              <a:t>разработка и </a:t>
            </a:r>
            <a:r>
              <a:rPr lang="ru-RU" sz="2000" b="1" dirty="0" smtClean="0">
                <a:solidFill>
                  <a:schemeClr val="tx1"/>
                </a:solidFill>
              </a:rPr>
              <a:t>производство отечественных </a:t>
            </a:r>
            <a:r>
              <a:rPr lang="ru-RU" sz="2000" b="1" dirty="0">
                <a:solidFill>
                  <a:schemeClr val="tx1"/>
                </a:solidFill>
              </a:rPr>
              <a:t>аэрозольных препаратов</a:t>
            </a:r>
            <a:r>
              <a:rPr lang="ru-RU" sz="2000" b="1" dirty="0" smtClean="0">
                <a:solidFill>
                  <a:schemeClr val="tx1"/>
                </a:solidFill>
              </a:rPr>
              <a:t>, которые </a:t>
            </a:r>
            <a:r>
              <a:rPr lang="ru-RU" sz="2000" b="1" dirty="0">
                <a:solidFill>
                  <a:schemeClr val="tx1"/>
                </a:solidFill>
              </a:rPr>
              <a:t>наносятся на одежду и убивают </a:t>
            </a:r>
            <a:r>
              <a:rPr lang="ru-RU" sz="2000" b="1" dirty="0" smtClean="0">
                <a:solidFill>
                  <a:schemeClr val="tx1"/>
                </a:solidFill>
              </a:rPr>
              <a:t>напавших </a:t>
            </a:r>
            <a:r>
              <a:rPr lang="ru-RU" sz="2000" b="1" dirty="0">
                <a:solidFill>
                  <a:schemeClr val="tx1"/>
                </a:solidFill>
              </a:rPr>
              <a:t>клещей, а также тканей, </a:t>
            </a:r>
            <a:r>
              <a:rPr lang="ru-RU" sz="2000" b="1" dirty="0" smtClean="0">
                <a:solidFill>
                  <a:schemeClr val="tx1"/>
                </a:solidFill>
              </a:rPr>
              <a:t>импрегнированных стойкими </a:t>
            </a:r>
            <a:r>
              <a:rPr lang="ru-RU" sz="2000" b="1" dirty="0" err="1">
                <a:solidFill>
                  <a:schemeClr val="tx1"/>
                </a:solidFill>
              </a:rPr>
              <a:t>акарицидными</a:t>
            </a:r>
            <a:r>
              <a:rPr lang="ru-RU" sz="2000" b="1" dirty="0">
                <a:solidFill>
                  <a:schemeClr val="tx1"/>
                </a:solidFill>
              </a:rPr>
              <a:t> веществами, </a:t>
            </a:r>
            <a:r>
              <a:rPr lang="ru-RU" sz="2000" b="1" dirty="0" smtClean="0">
                <a:solidFill>
                  <a:schemeClr val="tx1"/>
                </a:solidFill>
              </a:rPr>
              <a:t>пригодных для </a:t>
            </a:r>
            <a:r>
              <a:rPr lang="ru-RU" sz="2000" b="1" dirty="0">
                <a:solidFill>
                  <a:schemeClr val="tx1"/>
                </a:solidFill>
              </a:rPr>
              <a:t>изготовления защитной одежды, палаток </a:t>
            </a:r>
            <a:r>
              <a:rPr lang="ru-RU" sz="2000" b="1" dirty="0" smtClean="0">
                <a:solidFill>
                  <a:schemeClr val="tx1"/>
                </a:solidFill>
              </a:rPr>
              <a:t>и т.п.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</a:rPr>
              <a:t>Это требует определенных </a:t>
            </a:r>
            <a:r>
              <a:rPr lang="ru-RU" sz="2000" b="1" dirty="0" smtClean="0">
                <a:solidFill>
                  <a:schemeClr val="tx1"/>
                </a:solidFill>
              </a:rPr>
              <a:t>организационных усилий </a:t>
            </a:r>
            <a:r>
              <a:rPr lang="ru-RU" sz="2000" b="1" dirty="0">
                <a:solidFill>
                  <a:schemeClr val="tx1"/>
                </a:solidFill>
              </a:rPr>
              <a:t>со стороны органов здравоохранения и </a:t>
            </a:r>
            <a:r>
              <a:rPr lang="ru-RU" sz="2000" b="1" dirty="0" smtClean="0">
                <a:solidFill>
                  <a:schemeClr val="tx1"/>
                </a:solidFill>
              </a:rPr>
              <a:t>настойчивой </a:t>
            </a:r>
            <a:r>
              <a:rPr lang="ru-RU" sz="2000" b="1" dirty="0">
                <a:solidFill>
                  <a:schemeClr val="tx1"/>
                </a:solidFill>
              </a:rPr>
              <a:t>предметной </a:t>
            </a:r>
            <a:r>
              <a:rPr lang="ru-RU" sz="2000" b="1" dirty="0" smtClean="0">
                <a:solidFill>
                  <a:schemeClr val="tx1"/>
                </a:solidFill>
              </a:rPr>
              <a:t>санитарно-просветительной работы</a:t>
            </a:r>
            <a:r>
              <a:rPr lang="ru-RU" sz="2000" b="1" dirty="0">
                <a:solidFill>
                  <a:schemeClr val="tx1"/>
                </a:solidFill>
              </a:rPr>
              <a:t>, направленной на разъяснение </a:t>
            </a:r>
            <a:r>
              <a:rPr lang="ru-RU" sz="2000" b="1" dirty="0" smtClean="0">
                <a:solidFill>
                  <a:schemeClr val="tx1"/>
                </a:solidFill>
              </a:rPr>
              <a:t>достоинств и </a:t>
            </a:r>
            <a:r>
              <a:rPr lang="ru-RU" sz="2000" b="1" dirty="0">
                <a:solidFill>
                  <a:schemeClr val="tx1"/>
                </a:solidFill>
              </a:rPr>
              <a:t>недостатков всех существующих средств, </a:t>
            </a:r>
            <a:r>
              <a:rPr lang="ru-RU" sz="2000" b="1" dirty="0" smtClean="0">
                <a:solidFill>
                  <a:schemeClr val="tx1"/>
                </a:solidFill>
              </a:rPr>
              <a:t>продолжающих </a:t>
            </a:r>
            <a:r>
              <a:rPr lang="ru-RU" sz="2000" b="1" dirty="0">
                <a:solidFill>
                  <a:schemeClr val="tx1"/>
                </a:solidFill>
              </a:rPr>
              <a:t>занимать важное место среди мер </a:t>
            </a:r>
            <a:r>
              <a:rPr lang="ru-RU" sz="2000" b="1" dirty="0" smtClean="0">
                <a:solidFill>
                  <a:schemeClr val="tx1"/>
                </a:solidFill>
              </a:rPr>
              <a:t>профилактики </a:t>
            </a:r>
            <a:r>
              <a:rPr lang="ru-RU" sz="2000" b="1" dirty="0">
                <a:solidFill>
                  <a:schemeClr val="tx1"/>
                </a:solidFill>
              </a:rPr>
              <a:t>инфекций, передающихся </a:t>
            </a:r>
            <a:r>
              <a:rPr lang="ru-RU" sz="2000" b="1" dirty="0" smtClean="0">
                <a:solidFill>
                  <a:schemeClr val="tx1"/>
                </a:solidFill>
              </a:rPr>
              <a:t>иксодовыми клещами </a:t>
            </a:r>
            <a:r>
              <a:rPr lang="ru-RU" sz="2000" b="1" dirty="0">
                <a:solidFill>
                  <a:schemeClr val="tx1"/>
                </a:solidFill>
              </a:rPr>
              <a:t>лесной зоны.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Особо </a:t>
            </a:r>
            <a:r>
              <a:rPr lang="ru-RU" sz="2000" b="1" dirty="0">
                <a:solidFill>
                  <a:schemeClr val="tx1"/>
                </a:solidFill>
              </a:rPr>
              <a:t>важное </a:t>
            </a:r>
            <a:r>
              <a:rPr lang="ru-RU" sz="2000" b="1" dirty="0" smtClean="0">
                <a:solidFill>
                  <a:schemeClr val="tx1"/>
                </a:solidFill>
              </a:rPr>
              <a:t>значение приобретает </a:t>
            </a:r>
            <a:r>
              <a:rPr lang="ru-RU" sz="2000" b="1" dirty="0">
                <a:solidFill>
                  <a:schemeClr val="tx1"/>
                </a:solidFill>
              </a:rPr>
              <a:t>пропаганда употребления </a:t>
            </a:r>
            <a:r>
              <a:rPr lang="ru-RU" sz="2000" b="1" dirty="0" smtClean="0">
                <a:solidFill>
                  <a:schemeClr val="tx1"/>
                </a:solidFill>
              </a:rPr>
              <a:t>современных </a:t>
            </a:r>
            <a:r>
              <a:rPr lang="ru-RU" sz="2000" b="1" dirty="0">
                <a:solidFill>
                  <a:schemeClr val="tx1"/>
                </a:solidFill>
              </a:rPr>
              <a:t>средств индивидуальной защиты от клещей</a:t>
            </a:r>
            <a:r>
              <a:rPr lang="ru-RU" sz="2000" b="1" dirty="0" smtClean="0">
                <a:solidFill>
                  <a:schemeClr val="tx1"/>
                </a:solidFill>
              </a:rPr>
              <a:t>, предохраняющих </a:t>
            </a:r>
            <a:r>
              <a:rPr lang="ru-RU" sz="2000" b="1" dirty="0">
                <a:solidFill>
                  <a:schemeClr val="tx1"/>
                </a:solidFill>
              </a:rPr>
              <a:t>одновременно от всего </a:t>
            </a:r>
            <a:r>
              <a:rPr lang="ru-RU" sz="2000" b="1" dirty="0" smtClean="0">
                <a:solidFill>
                  <a:schemeClr val="tx1"/>
                </a:solidFill>
              </a:rPr>
              <a:t>комплекса </a:t>
            </a:r>
            <a:r>
              <a:rPr lang="ru-RU" sz="2000" b="1" dirty="0">
                <a:solidFill>
                  <a:schemeClr val="tx1"/>
                </a:solidFill>
              </a:rPr>
              <a:t>трансмиссивных инфекций.</a:t>
            </a:r>
          </a:p>
        </p:txBody>
      </p:sp>
    </p:spTree>
    <p:extLst>
      <p:ext uri="{BB962C8B-B14F-4D97-AF65-F5344CB8AC3E}">
        <p14:creationId xmlns:p14="http://schemas.microsoft.com/office/powerpoint/2010/main" val="427711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1085" y="396524"/>
            <a:ext cx="9947955" cy="128089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3886" y="2186768"/>
            <a:ext cx="3152554" cy="44558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10" y="2186768"/>
            <a:ext cx="3029975" cy="32128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0499" y="3205477"/>
            <a:ext cx="4462659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47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870856"/>
            <a:ext cx="8643938" cy="39297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Наличие сочетанных природных очагов клещевых инфекций увеличивает риск заражения людей одновременно несколькими патогенами – вирусом клещевого энцефалита, </a:t>
            </a:r>
            <a:r>
              <a:rPr lang="ru-RU" altLang="ru-RU" sz="28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боррелиями</a:t>
            </a:r>
            <a:r>
              <a:rPr lang="ru-RU" alt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, риккетсиями, анаплазмами и </a:t>
            </a:r>
            <a:r>
              <a:rPr lang="ru-RU" altLang="ru-RU" sz="28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эрлихиями</a:t>
            </a:r>
            <a:r>
              <a:rPr lang="ru-RU" alt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. 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           Это усложняет диагностику и профилактику инфекций, передающихся иксодовыми клещами, и требует комплексного подхода.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</a:p>
        </p:txBody>
      </p:sp>
      <p:pic>
        <p:nvPicPr>
          <p:cNvPr id="819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568" y="4279673"/>
            <a:ext cx="3457575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232" y="5483944"/>
            <a:ext cx="1713124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218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285750"/>
            <a:ext cx="9147175" cy="59848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Территориальная структура «клещевых» инфекций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077686"/>
            <a:ext cx="9144000" cy="5780315"/>
          </a:xfrm>
        </p:spPr>
        <p:txBody>
          <a:bodyPr rtlCol="0">
            <a:normAutofit/>
          </a:bodyPr>
          <a:lstStyle/>
          <a:p>
            <a:pPr fontAlgn="auto">
              <a:defRPr/>
            </a:pPr>
            <a:r>
              <a:rPr lang="ru-RU" altLang="ru-RU" sz="2400" b="1" dirty="0">
                <a:solidFill>
                  <a:schemeClr val="tx1"/>
                </a:solidFill>
              </a:rPr>
              <a:t>В территориальной структуре трёх инфекций, передаваемых клещами, имеются отличия в различных округах РФ. </a:t>
            </a:r>
            <a:endParaRPr lang="en-US" altLang="ru-RU" sz="2400" b="1" dirty="0">
              <a:solidFill>
                <a:schemeClr val="tx1"/>
              </a:solidFill>
            </a:endParaRPr>
          </a:p>
          <a:p>
            <a:pPr fontAlgn="auto">
              <a:defRPr/>
            </a:pPr>
            <a:r>
              <a:rPr lang="ru-RU" altLang="ru-RU" sz="2400" b="1" dirty="0">
                <a:solidFill>
                  <a:schemeClr val="tx1"/>
                </a:solidFill>
              </a:rPr>
              <a:t>При продвижении с запада на восток происходит снижение доли ИКБ с нарастанием доли КЭ. </a:t>
            </a:r>
            <a:endParaRPr lang="en-US" altLang="ru-RU" sz="2400" b="1" dirty="0">
              <a:solidFill>
                <a:schemeClr val="tx1"/>
              </a:solidFill>
            </a:endParaRPr>
          </a:p>
          <a:p>
            <a:pPr fontAlgn="auto">
              <a:defRPr/>
            </a:pPr>
            <a:r>
              <a:rPr lang="ru-RU" altLang="ru-RU" sz="2400" b="1" dirty="0">
                <a:solidFill>
                  <a:schemeClr val="tx1"/>
                </a:solidFill>
              </a:rPr>
              <a:t>На территории Ур. ФО в структуре появляется КР, доля его увеличивается на восток, вклад КЭ и ИКБ в структуру клещевых инфекций снижается. </a:t>
            </a:r>
          </a:p>
          <a:p>
            <a:pPr fontAlgn="auto">
              <a:defRPr/>
            </a:pPr>
            <a:r>
              <a:rPr lang="ru-RU" altLang="ru-RU" sz="2400" b="1" dirty="0">
                <a:solidFill>
                  <a:schemeClr val="tx1"/>
                </a:solidFill>
              </a:rPr>
              <a:t>Одной из причин различий территориальной структуры «клещевых» инфекций могут служить региональные отличия в типе населения </a:t>
            </a:r>
            <a:r>
              <a:rPr lang="ru-RU" altLang="ru-RU" sz="2400" b="1" dirty="0" err="1">
                <a:solidFill>
                  <a:schemeClr val="tx1"/>
                </a:solidFill>
              </a:rPr>
              <a:t>иксодид</a:t>
            </a:r>
            <a:r>
              <a:rPr lang="ru-RU" altLang="ru-RU" sz="2400" b="1" dirty="0">
                <a:solidFill>
                  <a:schemeClr val="tx1"/>
                </a:solidFill>
              </a:rPr>
              <a:t> и численности отдельных видов.</a:t>
            </a:r>
          </a:p>
          <a:p>
            <a:pPr fontAlgn="auto">
              <a:defRPr/>
            </a:pPr>
            <a:endParaRPr lang="ru-RU" altLang="ru-RU" dirty="0">
              <a:solidFill>
                <a:schemeClr val="bg2">
                  <a:lumMod val="75000"/>
                </a:schemeClr>
              </a:solidFill>
            </a:endParaRPr>
          </a:p>
          <a:p>
            <a:pPr fontAlgn="auto">
              <a:defRPr/>
            </a:pPr>
            <a:endParaRPr lang="ru-RU" altLang="ru-RU" sz="2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95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090057" y="624110"/>
            <a:ext cx="9655629" cy="1280890"/>
          </a:xfrm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0070C0"/>
                </a:solidFill>
              </a:rPr>
              <a:t>Профилактические мероприятия инфекций, передающихся иксодовыми клещами</a:t>
            </a:r>
          </a:p>
        </p:txBody>
      </p:sp>
      <p:sp>
        <p:nvSpPr>
          <p:cNvPr id="131077" name="Rectangle 5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altLang="ru-RU" sz="2400" b="1" dirty="0"/>
              <a:t>Уничтожение клещей-переносчиков возбудителей инфекций</a:t>
            </a:r>
          </a:p>
          <a:p>
            <a:r>
              <a:rPr lang="ru-RU" altLang="ru-RU" sz="2400" b="1" dirty="0"/>
              <a:t>Создание иммунитета у населения</a:t>
            </a:r>
          </a:p>
          <a:p>
            <a:r>
              <a:rPr lang="ru-RU" altLang="ru-RU" sz="2400" b="1" dirty="0"/>
              <a:t>Индивидуальная защита от нападения клещей</a:t>
            </a:r>
          </a:p>
          <a:p>
            <a:r>
              <a:rPr lang="ru-RU" altLang="ru-RU" sz="2400" b="1" dirty="0"/>
              <a:t>Экстренная профилактика</a:t>
            </a:r>
          </a:p>
        </p:txBody>
      </p:sp>
    </p:spTree>
    <p:extLst>
      <p:ext uri="{BB962C8B-B14F-4D97-AF65-F5344CB8AC3E}">
        <p14:creationId xmlns:p14="http://schemas.microsoft.com/office/powerpoint/2010/main" val="2825262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1902280" y="1059997"/>
            <a:ext cx="85693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ru-RU" sz="2400" b="1" dirty="0"/>
              <a:t>В соответствии с действующими санитарно-эпидемиологическими правилами </a:t>
            </a:r>
            <a:r>
              <a:rPr lang="ru-RU" altLang="ru-RU" sz="2400" b="1" dirty="0">
                <a:solidFill>
                  <a:srgbClr val="FF0000"/>
                </a:solidFill>
              </a:rPr>
              <a:t>СП 3.1.3310-15 «Профилактика инфекций, передающихся иксодовыми клещами»</a:t>
            </a:r>
            <a:r>
              <a:rPr lang="ru-RU" altLang="ru-RU" sz="2400" b="1" dirty="0"/>
              <a:t> необходима экспресс-индикация присосавшихся (снятых с людей) иксодовых клещей на вирус клещевого энцефалита (исследование суспензий в ИФА и ОТ-ПЦР), </a:t>
            </a:r>
            <a:r>
              <a:rPr lang="ru-RU" altLang="ru-RU" sz="2400" b="1" dirty="0" err="1"/>
              <a:t>боррелии</a:t>
            </a:r>
            <a:r>
              <a:rPr lang="ru-RU" altLang="ru-RU" sz="2400" b="1" dirty="0"/>
              <a:t> (ПЦР) и другие клещевые </a:t>
            </a:r>
            <a:r>
              <a:rPr lang="ru-RU" altLang="ru-RU" sz="2400" b="1" dirty="0" smtClean="0"/>
              <a:t>патогены.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/>
              <a:t> </a:t>
            </a:r>
            <a:r>
              <a:rPr lang="ru-RU" altLang="ru-RU" sz="2400" b="1" dirty="0" smtClean="0"/>
              <a:t>         Часто не идентифицируют вид клеща, в лучшем случае определяя род переносчика, среди которых в очагах клещевых трансмиссивных инфекций Сибирского ФО чаще встречаются представители родов </a:t>
            </a:r>
            <a:r>
              <a:rPr lang="en-US" altLang="ru-RU" sz="2400" b="1" i="1" dirty="0" err="1" smtClean="0"/>
              <a:t>Ixodes</a:t>
            </a:r>
            <a:r>
              <a:rPr lang="ru-RU" altLang="ru-RU" sz="2400" b="1" i="1" dirty="0" smtClean="0"/>
              <a:t>, </a:t>
            </a:r>
            <a:r>
              <a:rPr lang="en-US" altLang="ru-RU" sz="2400" b="1" i="1" dirty="0" err="1" smtClean="0"/>
              <a:t>Dermacentor</a:t>
            </a:r>
            <a:r>
              <a:rPr lang="ru-RU" altLang="ru-RU" sz="2400" b="1" i="1" dirty="0" smtClean="0"/>
              <a:t>, </a:t>
            </a:r>
            <a:r>
              <a:rPr lang="en-US" altLang="ru-RU" sz="2400" b="1" i="1" dirty="0" err="1" smtClean="0"/>
              <a:t>Haemaphysalis</a:t>
            </a:r>
            <a:r>
              <a:rPr lang="ru-RU" altLang="ru-RU" sz="2400" b="1" i="1" dirty="0" smtClean="0"/>
              <a:t>.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90502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2313" y="476251"/>
            <a:ext cx="8007350" cy="3094263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sz="2400" b="1" dirty="0">
                <a:solidFill>
                  <a:schemeClr val="tx1"/>
                </a:solidFill>
              </a:rPr>
              <a:t>Вместе с тем, в условиях сочетанных природных очагов с различными типами населения переносчиков и их значения как векторов различных патогенов определение вида и рода переносчика имеет существенное эпидемиологическое значение, определяя дальнейшую тактику превентивных мероприятий. </a:t>
            </a:r>
          </a:p>
        </p:txBody>
      </p:sp>
      <p:pic>
        <p:nvPicPr>
          <p:cNvPr id="5" name="Picture 5" descr="C:\Documents and Settings\User\Рабочий стол\фото клещей)))\на Конференцию\фото клещей)))\супер клещь.jpg"/>
          <p:cNvPicPr>
            <a:picLocks noChangeAspect="1" noChangeArrowheads="1"/>
          </p:cNvPicPr>
          <p:nvPr/>
        </p:nvPicPr>
        <p:blipFill>
          <a:blip r:embed="rId2" cstate="print"/>
          <a:srcRect l="14643" t="9472" r="16203" b="16459"/>
          <a:stretch>
            <a:fillRect/>
          </a:stretch>
        </p:blipFill>
        <p:spPr bwMode="auto">
          <a:xfrm>
            <a:off x="6901541" y="3700125"/>
            <a:ext cx="2897665" cy="2328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540" y="3939611"/>
            <a:ext cx="2630487" cy="234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018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1714" y="729343"/>
            <a:ext cx="8627836" cy="5127171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           Применительно </a:t>
            </a:r>
            <a:r>
              <a:rPr lang="ru-RU" sz="2400" b="1" dirty="0">
                <a:solidFill>
                  <a:schemeClr val="tx1"/>
                </a:solidFill>
              </a:rPr>
              <a:t>к видам рода </a:t>
            </a:r>
            <a:r>
              <a:rPr lang="en-US" sz="2400" b="1" i="1" dirty="0" err="1">
                <a:solidFill>
                  <a:srgbClr val="C00000"/>
                </a:solidFill>
              </a:rPr>
              <a:t>Ixodes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дополнительный интерес представляют данные о </a:t>
            </a:r>
            <a:r>
              <a:rPr lang="ru-RU" sz="2400" b="1" dirty="0" err="1">
                <a:solidFill>
                  <a:schemeClr val="tx1"/>
                </a:solidFill>
              </a:rPr>
              <a:t>симпатрии</a:t>
            </a:r>
            <a:r>
              <a:rPr lang="ru-RU" sz="2400" b="1" dirty="0">
                <a:solidFill>
                  <a:schemeClr val="tx1"/>
                </a:solidFill>
              </a:rPr>
              <a:t> распространения </a:t>
            </a:r>
            <a:r>
              <a:rPr lang="en-US" sz="2400" b="1" i="1" dirty="0" err="1">
                <a:solidFill>
                  <a:srgbClr val="C00000"/>
                </a:solidFill>
              </a:rPr>
              <a:t>Ixodes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persulcatus</a:t>
            </a:r>
            <a:r>
              <a:rPr lang="ru-RU" sz="2400" b="1" i="1" dirty="0">
                <a:solidFill>
                  <a:schemeClr val="tx1"/>
                </a:solidFill>
              </a:rPr>
              <a:t>–</a:t>
            </a:r>
            <a:r>
              <a:rPr lang="ru-RU" sz="2400" b="1" dirty="0">
                <a:solidFill>
                  <a:schemeClr val="tx1"/>
                </a:solidFill>
              </a:rPr>
              <a:t>основного переносчика вируса клещевого энцефалита (КЭ), патогенных </a:t>
            </a:r>
            <a:r>
              <a:rPr lang="ru-RU" sz="2400" b="1" dirty="0" err="1">
                <a:solidFill>
                  <a:schemeClr val="tx1"/>
                </a:solidFill>
              </a:rPr>
              <a:t>боррелий</a:t>
            </a:r>
            <a:r>
              <a:rPr lang="ru-RU" sz="2400" b="1" dirty="0">
                <a:solidFill>
                  <a:schemeClr val="tx1"/>
                </a:solidFill>
              </a:rPr>
              <a:t>, возбудителей </a:t>
            </a:r>
            <a:r>
              <a:rPr lang="ru-RU" sz="2400" b="1" dirty="0" err="1">
                <a:solidFill>
                  <a:schemeClr val="tx1"/>
                </a:solidFill>
              </a:rPr>
              <a:t>гранулоцитарного</a:t>
            </a:r>
            <a:r>
              <a:rPr lang="ru-RU" sz="2400" b="1" dirty="0">
                <a:solidFill>
                  <a:schemeClr val="tx1"/>
                </a:solidFill>
              </a:rPr>
              <a:t> анаплазмоза человека (ГАЧ) и моноцитарного </a:t>
            </a:r>
            <a:r>
              <a:rPr lang="ru-RU" sz="2400" b="1" dirty="0" err="1">
                <a:solidFill>
                  <a:schemeClr val="tx1"/>
                </a:solidFill>
              </a:rPr>
              <a:t>эрлихиоза</a:t>
            </a:r>
            <a:r>
              <a:rPr lang="ru-RU" sz="2400" b="1" dirty="0">
                <a:solidFill>
                  <a:schemeClr val="tx1"/>
                </a:solidFill>
              </a:rPr>
              <a:t> человека (МЭЧ), некоторых видов риккетсий (</a:t>
            </a:r>
            <a:r>
              <a:rPr lang="en-US" sz="2400" b="1" dirty="0" err="1">
                <a:solidFill>
                  <a:schemeClr val="tx1"/>
                </a:solidFill>
              </a:rPr>
              <a:t>Candidatus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i="1" dirty="0">
                <a:solidFill>
                  <a:schemeClr val="tx1"/>
                </a:solidFill>
              </a:rPr>
              <a:t>Rickettsia </a:t>
            </a:r>
            <a:r>
              <a:rPr lang="en-US" sz="2400" b="1" i="1" dirty="0" err="1">
                <a:solidFill>
                  <a:schemeClr val="tx1"/>
                </a:solidFill>
              </a:rPr>
              <a:t>tarasevichiae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en-US" sz="2400" b="1" i="1" dirty="0">
                <a:solidFill>
                  <a:schemeClr val="tx1"/>
                </a:solidFill>
              </a:rPr>
              <a:t>R</a:t>
            </a:r>
            <a:r>
              <a:rPr lang="ru-RU" sz="2400" b="1" i="1" dirty="0">
                <a:solidFill>
                  <a:schemeClr val="tx1"/>
                </a:solidFill>
              </a:rPr>
              <a:t>. </a:t>
            </a:r>
            <a:r>
              <a:rPr lang="en-US" sz="2400" b="1" i="1" dirty="0" err="1">
                <a:solidFill>
                  <a:schemeClr val="tx1"/>
                </a:solidFill>
              </a:rPr>
              <a:t>helvetica</a:t>
            </a:r>
            <a:r>
              <a:rPr lang="ru-RU" sz="2400" b="1" dirty="0">
                <a:solidFill>
                  <a:schemeClr val="tx1"/>
                </a:solidFill>
              </a:rPr>
              <a:t>) и </a:t>
            </a:r>
            <a:r>
              <a:rPr lang="en-US" sz="2400" b="1" i="1" dirty="0" err="1">
                <a:solidFill>
                  <a:srgbClr val="C00000"/>
                </a:solidFill>
              </a:rPr>
              <a:t>Ixodes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pavlovskyi</a:t>
            </a:r>
            <a:r>
              <a:rPr lang="ru-RU" sz="2400" b="1" i="1" dirty="0">
                <a:solidFill>
                  <a:schemeClr val="tx1"/>
                </a:solidFill>
              </a:rPr>
              <a:t>, </a:t>
            </a:r>
            <a:r>
              <a:rPr lang="ru-RU" sz="2400" b="1" dirty="0">
                <a:solidFill>
                  <a:schemeClr val="tx1"/>
                </a:solidFill>
              </a:rPr>
              <a:t>эколого-эпидемиологическая значимость и степень распространения которого в различных регионах Сибири изучены значительно слабее.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665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084" y="569231"/>
            <a:ext cx="9176202" cy="1586140"/>
          </a:xfrm>
        </p:spPr>
        <p:txBody>
          <a:bodyPr>
            <a:normAutofit fontScale="90000"/>
          </a:bodyPr>
          <a:lstStyle/>
          <a:p>
            <a:pPr algn="just" eaLnBrk="1" hangingPunct="1">
              <a:defRPr/>
            </a:pPr>
            <a:r>
              <a:rPr lang="ru-RU" sz="2400" b="1" dirty="0">
                <a:solidFill>
                  <a:srgbClr val="0070C0"/>
                </a:solidFill>
              </a:rPr>
              <a:t>Основы превентивной терапии клещевых инфекций, основанной на экспресс-диагностике были заложены работами </a:t>
            </a:r>
            <a:r>
              <a:rPr lang="ru-RU" altLang="ru-RU" sz="2400" b="1" dirty="0">
                <a:solidFill>
                  <a:srgbClr val="0070C0"/>
                </a:solidFill>
              </a:rPr>
              <a:t>Омского НИИПИ в Пермском очаге КЭ в 80-е гг. </a:t>
            </a:r>
            <a:r>
              <a:rPr lang="ru-RU" altLang="ru-RU" sz="2800" b="1" dirty="0">
                <a:solidFill>
                  <a:schemeClr val="tx1"/>
                </a:solidFill>
              </a:rPr>
              <a:t/>
            </a:r>
            <a:br>
              <a:rPr lang="ru-RU" altLang="ru-RU" sz="2800" b="1" dirty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524000" y="2471057"/>
            <a:ext cx="9144000" cy="3810000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ru-RU" altLang="ru-RU" sz="2400" b="1" dirty="0" smtClean="0">
                <a:solidFill>
                  <a:schemeClr val="tx1"/>
                </a:solidFill>
              </a:rPr>
              <a:t>Разработанная </a:t>
            </a:r>
            <a:r>
              <a:rPr lang="ru-RU" altLang="ru-RU" sz="2400" b="1" dirty="0">
                <a:solidFill>
                  <a:schemeClr val="tx1"/>
                </a:solidFill>
              </a:rPr>
              <a:t>тактика профилактики КЭ, основанной на дифференцированном подходе к назначению специфического </a:t>
            </a:r>
            <a:r>
              <a:rPr lang="en-US" altLang="ru-RU" sz="2400" b="1" dirty="0">
                <a:solidFill>
                  <a:schemeClr val="tx1"/>
                </a:solidFill>
              </a:rPr>
              <a:t>Ig</a:t>
            </a:r>
            <a:r>
              <a:rPr lang="ru-RU" altLang="ru-RU" sz="2400" b="1" dirty="0">
                <a:solidFill>
                  <a:schemeClr val="tx1"/>
                </a:solidFill>
              </a:rPr>
              <a:t> с учетом оценки индивидуального риска заражения людей по результатам исследования в ИФА присосавшихся переносчиков рекомендована </a:t>
            </a:r>
            <a:r>
              <a:rPr lang="ru-RU" altLang="ru-RU" sz="2400" b="1" dirty="0">
                <a:solidFill>
                  <a:srgbClr val="FF0000"/>
                </a:solidFill>
              </a:rPr>
              <a:t>СП 3.1.3.2352-08 «Профилактика клещевого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энцефалита» </a:t>
            </a:r>
            <a:r>
              <a:rPr lang="ru-RU" altLang="ru-RU" sz="2400" b="1" dirty="0">
                <a:solidFill>
                  <a:srgbClr val="FF0000"/>
                </a:solidFill>
              </a:rPr>
              <a:t>(п.7.4.) </a:t>
            </a:r>
            <a:r>
              <a:rPr lang="ru-RU" altLang="ru-RU" sz="2400" b="1" dirty="0">
                <a:solidFill>
                  <a:schemeClr val="tx1"/>
                </a:solidFill>
              </a:rPr>
              <a:t>и используется на территории 54 субъектов РФ.</a:t>
            </a:r>
          </a:p>
        </p:txBody>
      </p:sp>
    </p:spTree>
    <p:extLst>
      <p:ext uri="{BB962C8B-B14F-4D97-AF65-F5344CB8AC3E}">
        <p14:creationId xmlns:p14="http://schemas.microsoft.com/office/powerpoint/2010/main" val="196033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1962831" y="1036185"/>
            <a:ext cx="8988198" cy="517955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b="1" dirty="0">
                <a:solidFill>
                  <a:schemeClr val="tx1"/>
                </a:solidFill>
              </a:rPr>
              <a:t>Указанный подход в дальнейшем был распространен и на другие передаваемые иксодовыми клещами инфекции и инвазии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defRPr/>
            </a:pPr>
            <a:endParaRPr lang="ru-RU" altLang="ru-RU" sz="2400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ru-RU" altLang="ru-RU" sz="2400" b="1" dirty="0">
                <a:solidFill>
                  <a:schemeClr val="tx1"/>
                </a:solidFill>
              </a:rPr>
              <a:t>Четкого регламента для использования унифицированных лабораторных тестов диагностики клещевых инфекций на сегодняшний день нет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.</a:t>
            </a:r>
          </a:p>
          <a:p>
            <a:pPr marL="0" indent="0" eaLnBrk="1" hangingPunct="1">
              <a:buNone/>
              <a:defRPr/>
            </a:pPr>
            <a:endParaRPr lang="ru-RU" altLang="ru-RU" sz="2400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ru-RU" altLang="ru-RU" sz="2400" b="1" dirty="0">
                <a:solidFill>
                  <a:schemeClr val="tx1"/>
                </a:solidFill>
              </a:rPr>
              <a:t>Существуют проблемы в подходах и оценке эффективности этиотропной профилактики этих инфекций.</a:t>
            </a:r>
          </a:p>
          <a:p>
            <a:pPr eaLnBrk="1" hangingPunct="1">
              <a:defRPr/>
            </a:pPr>
            <a:endParaRPr lang="ru-RU" altLang="ru-RU" sz="2400" b="1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36334998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162</TotalTime>
  <Words>1042</Words>
  <Application>Microsoft Office PowerPoint</Application>
  <PresentationFormat>Широкоэкранный</PresentationFormat>
  <Paragraphs>53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Gothic</vt:lpstr>
      <vt:lpstr>FranklinGothicBookC</vt:lpstr>
      <vt:lpstr>Times New Roman</vt:lpstr>
      <vt:lpstr>Wingdings</vt:lpstr>
      <vt:lpstr>Wingdings 3</vt:lpstr>
      <vt:lpstr>Легкий дым</vt:lpstr>
      <vt:lpstr>Комплексная диагностика и профилактика клещевых инфекций в сочетанных очагах</vt:lpstr>
      <vt:lpstr>Презентация PowerPoint</vt:lpstr>
      <vt:lpstr>Территориальная структура «клещевых» инфекций</vt:lpstr>
      <vt:lpstr>Профилактические мероприятия инфекций, передающихся иксодовыми клещами</vt:lpstr>
      <vt:lpstr>Презентация PowerPoint</vt:lpstr>
      <vt:lpstr>Презентация PowerPoint</vt:lpstr>
      <vt:lpstr>Презентация PowerPoint</vt:lpstr>
      <vt:lpstr>Основы превентивной терапии клещевых инфекций, основанной на экспресс-диагностике были заложены работами Омского НИИПИ в Пермском очаге КЭ в 80-е гг.  </vt:lpstr>
      <vt:lpstr>Презентация PowerPoint</vt:lpstr>
      <vt:lpstr>Презентация PowerPoint</vt:lpstr>
      <vt:lpstr>Презентация PowerPoint</vt:lpstr>
      <vt:lpstr>Профилактика клещевых инфекций</vt:lpstr>
      <vt:lpstr>Профилактика клещевых инфекций</vt:lpstr>
      <vt:lpstr>Профилактика клещевых инфекций</vt:lpstr>
      <vt:lpstr>Профилактика клещевых инфекций</vt:lpstr>
      <vt:lpstr>Профилактика клещевых инфекций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Комплексная диагностика и профилактика клещевых инфекций в сочетанных очагах</dc:title>
  <dc:creator>Boss</dc:creator>
  <cp:lastModifiedBy>Boss</cp:lastModifiedBy>
  <cp:revision>13</cp:revision>
  <dcterms:created xsi:type="dcterms:W3CDTF">2019-04-02T09:21:58Z</dcterms:created>
  <dcterms:modified xsi:type="dcterms:W3CDTF">2019-05-16T08:46:01Z</dcterms:modified>
</cp:coreProperties>
</file>