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80" r:id="rId10"/>
    <p:sldId id="281" r:id="rId11"/>
    <p:sldId id="279" r:id="rId12"/>
    <p:sldId id="271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D4BF-9FA0-4302-8CD5-1C4EA16139A9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534DA-1AAE-4976-B783-2E0F118B3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9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11AFDCEE-6F8F-4D87-A707-A832783973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77DFC1B1-64DE-41C5-B2D9-60483F089E4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4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A49AF25B-8931-40DD-982E-34D2333A7F6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2362200" y="812800"/>
            <a:ext cx="2833688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090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7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1279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8641" y="1604329"/>
            <a:ext cx="10961279" cy="451919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C51D-68D4-483C-A61F-34369D0F7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87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FDFC3-0216-4476-8CED-F9E0437837B7}" type="datetimeFigureOut">
              <a:rPr lang="ru-RU" smtClean="0">
                <a:solidFill>
                  <a:srgbClr val="EFEDE3"/>
                </a:solidFill>
              </a:rPr>
              <a:pPr/>
              <a:t>16.05.2019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D5EC67-C2CD-4282-A0EF-ECB385628086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8972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68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59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35FDFC3-0216-4476-8CED-F9E0437837B7}" type="datetimeFigureOut">
              <a:rPr lang="ru-RU" smtClean="0">
                <a:solidFill>
                  <a:srgbClr val="191B0E"/>
                </a:solidFill>
              </a:rPr>
              <a:pPr/>
              <a:t>16.05.2019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D5EC67-C2CD-4282-A0EF-ECB385628086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15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2" y="1251856"/>
            <a:ext cx="8384404" cy="1741715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Методы индикации и идентификации возбудителей </a:t>
            </a:r>
            <a:r>
              <a:rPr lang="ru-RU" sz="3600" b="1" dirty="0" smtClean="0">
                <a:solidFill>
                  <a:srgbClr val="0070C0"/>
                </a:solidFill>
              </a:rPr>
              <a:t>ИКБ </a:t>
            </a:r>
            <a:r>
              <a:rPr lang="ru-RU" sz="3600" b="1" dirty="0">
                <a:solidFill>
                  <a:srgbClr val="0070C0"/>
                </a:solidFill>
              </a:rPr>
              <a:t>на основе </a:t>
            </a:r>
            <a:r>
              <a:rPr lang="ru-RU" sz="3600" b="1" dirty="0" smtClean="0">
                <a:solidFill>
                  <a:srgbClr val="0070C0"/>
                </a:solidFill>
              </a:rPr>
              <a:t>ПЦР-технологий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15" y="3504924"/>
            <a:ext cx="4267570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Диагностическая чувствительность ПЦР-анализа может существенно варьировать </a:t>
            </a:r>
            <a:r>
              <a:rPr lang="ru-RU" sz="3600" dirty="0" smtClean="0">
                <a:solidFill>
                  <a:srgbClr val="0070C0"/>
                </a:solidFill>
              </a:rPr>
              <a:t>в зависимости от: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17914"/>
            <a:ext cx="9601200" cy="45066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типа ткани, взятого на анализ;</a:t>
            </a:r>
          </a:p>
          <a:p>
            <a:pPr marL="0" indent="0">
              <a:buNone/>
            </a:pPr>
            <a:r>
              <a:rPr lang="ru-RU" dirty="0"/>
              <a:t>- условий взятия и хранения материала;</a:t>
            </a:r>
          </a:p>
          <a:p>
            <a:pPr marL="0" indent="0">
              <a:buNone/>
            </a:pPr>
            <a:r>
              <a:rPr lang="ru-RU" dirty="0"/>
              <a:t>- применяемой методики;</a:t>
            </a:r>
          </a:p>
          <a:p>
            <a:pPr marL="0" indent="0">
              <a:buNone/>
            </a:pPr>
            <a:r>
              <a:rPr lang="ru-RU" dirty="0"/>
              <a:t>- геномного локуса объекта, используемого в </a:t>
            </a:r>
            <a:r>
              <a:rPr lang="ru-RU" dirty="0" err="1"/>
              <a:t>качестви</a:t>
            </a:r>
            <a:r>
              <a:rPr lang="ru-RU" dirty="0"/>
              <a:t> мишени </a:t>
            </a:r>
            <a:r>
              <a:rPr lang="ru-RU" dirty="0" smtClean="0"/>
              <a:t>для амплификации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типа НК (ДНК или РНК);</a:t>
            </a:r>
          </a:p>
          <a:p>
            <a:pPr marL="0" indent="0">
              <a:buNone/>
            </a:pPr>
            <a:r>
              <a:rPr lang="ru-RU" dirty="0"/>
              <a:t>- метода выделения НК;</a:t>
            </a:r>
          </a:p>
          <a:p>
            <a:pPr marL="0" indent="0">
              <a:buNone/>
            </a:pPr>
            <a:r>
              <a:rPr lang="ru-RU" dirty="0"/>
              <a:t>- периода заболевания и характера его развития;</a:t>
            </a:r>
          </a:p>
          <a:p>
            <a:pPr marL="0" indent="0">
              <a:buNone/>
            </a:pPr>
            <a:r>
              <a:rPr lang="ru-RU" dirty="0"/>
              <a:t>- квалификации и навыков </a:t>
            </a:r>
            <a:r>
              <a:rPr lang="ru-RU" dirty="0" err="1"/>
              <a:t>пресонала</a:t>
            </a:r>
            <a:r>
              <a:rPr lang="ru-RU" dirty="0"/>
              <a:t> лаборатории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настоящее время перечисленные условия не стандартизованы и не </a:t>
            </a:r>
            <a:r>
              <a:rPr lang="ru-RU" dirty="0" smtClean="0"/>
              <a:t>регламентированы для </a:t>
            </a:r>
            <a:r>
              <a:rPr lang="ru-RU" dirty="0"/>
              <a:t>широкомасштабного использования ПЦР-анализа в лабораторной диагностики ИКБ.</a:t>
            </a:r>
          </a:p>
        </p:txBody>
      </p:sp>
    </p:spTree>
    <p:extLst>
      <p:ext uri="{BB962C8B-B14F-4D97-AF65-F5344CB8AC3E}">
        <p14:creationId xmlns:p14="http://schemas.microsoft.com/office/powerpoint/2010/main" val="18669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0049" y="273629"/>
            <a:ext cx="8360077" cy="1144921"/>
          </a:xfrm>
        </p:spPr>
        <p:txBody>
          <a:bodyPr vert="horz" lIns="91440" tIns="20901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2359" b="1" dirty="0">
                <a:solidFill>
                  <a:srgbClr val="0070C0"/>
                </a:solidFill>
              </a:rPr>
              <a:t>Уровни инфицированности иксодовых клещей возбудителями различных инфекций и их сочетаниями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63303"/>
              </p:ext>
            </p:extLst>
          </p:nvPr>
        </p:nvGraphicFramePr>
        <p:xfrm>
          <a:off x="1869156" y="1207698"/>
          <a:ext cx="8581861" cy="5384731"/>
        </p:xfrm>
        <a:graphic>
          <a:graphicData uri="http://schemas.openxmlformats.org/drawingml/2006/table">
            <a:tbl>
              <a:tblPr/>
              <a:tblGrid>
                <a:gridCol w="2654199"/>
                <a:gridCol w="3080483"/>
                <a:gridCol w="2847179"/>
              </a:tblGrid>
              <a:tr h="393162">
                <a:tc rowSpan="2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Виды возбудителей</a:t>
                      </a:r>
                    </a:p>
                  </a:txBody>
                  <a:tcPr marL="82953" marR="82953" marT="79556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Виды клещей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.</a:t>
                      </a: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persulcatus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.</a:t>
                      </a: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reticulatus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вирус КЭ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6,9%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9,4%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460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боррелии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28,5%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1,5%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3636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риккетсии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11,7%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6,7%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анаплазмы/эрлихии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14,7%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</a:t>
                      </a:r>
                    </a:p>
                  </a:txBody>
                  <a:tcPr marL="82953" marR="82953" marT="54866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бабезии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2,9%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12,8%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КЭ+КБ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5,9%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82953" marR="82953" marT="59667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КЭ+КР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5,8%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82953" marR="82953" marT="59667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КБ+КР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8,9%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82953" marR="82953" marT="59667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9316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ГАЧ+КР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5,9%</a:t>
                      </a:r>
                    </a:p>
                  </a:txBody>
                  <a:tcPr marL="82953" marR="82953" marT="50294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82953" marR="82953" marT="59667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596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ГАЧ+КБ</a:t>
                      </a:r>
                    </a:p>
                  </a:txBody>
                  <a:tcPr marL="82953" marR="82953" marT="59667" marB="41476" anchor="ctr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20,6%</a:t>
                      </a:r>
                    </a:p>
                  </a:txBody>
                  <a:tcPr marL="82953" marR="82953" marT="54866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82953" marR="82953" marT="59667" marB="4147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9462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2743" y="220344"/>
            <a:ext cx="10145486" cy="704233"/>
          </a:xfrm>
        </p:spPr>
        <p:txBody>
          <a:bodyPr vert="horz" lIns="81646" tIns="60092" rIns="81646" bIns="42456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1996" b="1" dirty="0">
                <a:solidFill>
                  <a:srgbClr val="0070C0"/>
                </a:solidFill>
              </a:rPr>
              <a:t>АЛГОРИТМ ОБСЛЕДОВАНИЯ ЛИЦ</a:t>
            </a:r>
            <a:r>
              <a:rPr lang="ru-RU" altLang="ru-RU" sz="1996" b="1" dirty="0" smtClean="0">
                <a:solidFill>
                  <a:srgbClr val="0070C0"/>
                </a:solidFill>
              </a:rPr>
              <a:t>,       </a:t>
            </a:r>
            <a:r>
              <a:rPr lang="ru-RU" altLang="ru-RU" sz="1996" b="1" dirty="0">
                <a:solidFill>
                  <a:srgbClr val="0070C0"/>
                </a:solidFill>
              </a:rPr>
              <a:t/>
            </a:r>
            <a:br>
              <a:rPr lang="ru-RU" altLang="ru-RU" sz="1996" b="1" dirty="0">
                <a:solidFill>
                  <a:srgbClr val="0070C0"/>
                </a:solidFill>
              </a:rPr>
            </a:br>
            <a:r>
              <a:rPr lang="ru-RU" altLang="ru-RU" sz="1996" b="1" dirty="0">
                <a:solidFill>
                  <a:srgbClr val="0070C0"/>
                </a:solidFill>
              </a:rPr>
              <a:t>ОБРАТИВШИХСЯ С ПРИСАСЫВАНИЕМ КЛЕЩА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523521" y="571741"/>
            <a:ext cx="9144960" cy="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2926228" y="1052752"/>
            <a:ext cx="6696703" cy="5803809"/>
            <a:chOff x="974" y="731"/>
            <a:chExt cx="4650" cy="4030"/>
          </a:xfrm>
        </p:grpSpPr>
        <p:sp>
          <p:nvSpPr>
            <p:cNvPr id="24582" name="AutoShape 4"/>
            <p:cNvSpPr>
              <a:spLocks noChangeArrowheads="1"/>
            </p:cNvSpPr>
            <p:nvPr/>
          </p:nvSpPr>
          <p:spPr bwMode="auto">
            <a:xfrm>
              <a:off x="974" y="731"/>
              <a:ext cx="4651" cy="4031"/>
            </a:xfrm>
            <a:prstGeom prst="roundRect">
              <a:avLst>
                <a:gd name="adj" fmla="val 23"/>
              </a:avLst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 sz="1633"/>
            </a:p>
          </p:txBody>
        </p:sp>
        <p:cxnSp>
          <p:nvCxnSpPr>
            <p:cNvPr id="24583" name="AutoShape 5"/>
            <p:cNvCxnSpPr>
              <a:cxnSpLocks noChangeShapeType="1"/>
              <a:stCxn id="24601" idx="0"/>
              <a:endCxn id="24593" idx="2"/>
            </p:cNvCxnSpPr>
            <p:nvPr/>
          </p:nvCxnSpPr>
          <p:spPr bwMode="auto">
            <a:xfrm flipH="1" flipV="1">
              <a:off x="3072" y="1913"/>
              <a:ext cx="712" cy="15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AutoShape 6"/>
            <p:cNvCxnSpPr>
              <a:cxnSpLocks noChangeShapeType="1"/>
              <a:stCxn id="24600" idx="1"/>
              <a:endCxn id="24597" idx="2"/>
            </p:cNvCxnSpPr>
            <p:nvPr/>
          </p:nvCxnSpPr>
          <p:spPr bwMode="auto">
            <a:xfrm flipH="1" flipV="1">
              <a:off x="2975" y="4113"/>
              <a:ext cx="231" cy="31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AutoShape 7"/>
            <p:cNvCxnSpPr>
              <a:cxnSpLocks noChangeShapeType="1"/>
              <a:stCxn id="24599" idx="1"/>
              <a:endCxn id="24596" idx="2"/>
            </p:cNvCxnSpPr>
            <p:nvPr/>
          </p:nvCxnSpPr>
          <p:spPr bwMode="auto">
            <a:xfrm flipH="1" flipV="1">
              <a:off x="2975" y="2852"/>
              <a:ext cx="231" cy="73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AutoShape 8"/>
            <p:cNvCxnSpPr>
              <a:cxnSpLocks noChangeShapeType="1"/>
              <a:stCxn id="24598" idx="1"/>
              <a:endCxn id="24596" idx="2"/>
            </p:cNvCxnSpPr>
            <p:nvPr/>
          </p:nvCxnSpPr>
          <p:spPr bwMode="auto">
            <a:xfrm flipH="1" flipV="1">
              <a:off x="2975" y="2852"/>
              <a:ext cx="231" cy="313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9"/>
            <p:cNvCxnSpPr>
              <a:cxnSpLocks noChangeShapeType="1"/>
              <a:stCxn id="24597" idx="1"/>
              <a:endCxn id="24595" idx="2"/>
            </p:cNvCxnSpPr>
            <p:nvPr/>
          </p:nvCxnSpPr>
          <p:spPr bwMode="auto">
            <a:xfrm flipH="1" flipV="1">
              <a:off x="2006" y="2382"/>
              <a:ext cx="230" cy="157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0"/>
            <p:cNvCxnSpPr>
              <a:cxnSpLocks noChangeShapeType="1"/>
              <a:stCxn id="24596" idx="1"/>
              <a:endCxn id="24595" idx="2"/>
            </p:cNvCxnSpPr>
            <p:nvPr/>
          </p:nvCxnSpPr>
          <p:spPr bwMode="auto">
            <a:xfrm flipH="1" flipV="1">
              <a:off x="2006" y="2382"/>
              <a:ext cx="230" cy="31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11"/>
            <p:cNvCxnSpPr>
              <a:cxnSpLocks noChangeShapeType="1"/>
              <a:stCxn id="24595" idx="0"/>
              <a:endCxn id="24593" idx="2"/>
            </p:cNvCxnSpPr>
            <p:nvPr/>
          </p:nvCxnSpPr>
          <p:spPr bwMode="auto">
            <a:xfrm flipV="1">
              <a:off x="2007" y="1913"/>
              <a:ext cx="1067" cy="15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12"/>
            <p:cNvCxnSpPr>
              <a:cxnSpLocks noChangeShapeType="1"/>
              <a:stCxn id="24594" idx="0"/>
              <a:endCxn id="24592" idx="2"/>
            </p:cNvCxnSpPr>
            <p:nvPr/>
          </p:nvCxnSpPr>
          <p:spPr bwMode="auto">
            <a:xfrm flipH="1" flipV="1">
              <a:off x="3378" y="1439"/>
              <a:ext cx="1352" cy="15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13"/>
            <p:cNvCxnSpPr>
              <a:cxnSpLocks noChangeShapeType="1"/>
              <a:stCxn id="24593" idx="0"/>
              <a:endCxn id="24592" idx="2"/>
            </p:cNvCxnSpPr>
            <p:nvPr/>
          </p:nvCxnSpPr>
          <p:spPr bwMode="auto">
            <a:xfrm flipV="1">
              <a:off x="3072" y="1439"/>
              <a:ext cx="306" cy="15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2" name="AutoShape 14"/>
            <p:cNvSpPr>
              <a:spLocks noChangeArrowheads="1"/>
            </p:cNvSpPr>
            <p:nvPr/>
          </p:nvSpPr>
          <p:spPr bwMode="auto">
            <a:xfrm>
              <a:off x="2187" y="868"/>
              <a:ext cx="2381" cy="57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026" tIns="26453" rIns="31026" bIns="1535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Исследование клеща </a:t>
              </a:r>
            </a:p>
            <a:p>
              <a:pPr algn="ctr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на ВКЭ, ИКБ, ГАЧ, МЭЧ, бабезии</a:t>
              </a:r>
            </a:p>
          </p:txBody>
        </p:sp>
        <p:sp>
          <p:nvSpPr>
            <p:cNvPr id="24593" name="AutoShape 15"/>
            <p:cNvSpPr>
              <a:spLocks noChangeArrowheads="1"/>
            </p:cNvSpPr>
            <p:nvPr/>
          </p:nvSpPr>
          <p:spPr bwMode="auto">
            <a:xfrm>
              <a:off x="2359" y="1597"/>
              <a:ext cx="1426" cy="31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026" tIns="26453" rIns="31026" bIns="1535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Результат положительный</a:t>
              </a:r>
            </a:p>
          </p:txBody>
        </p:sp>
        <p:sp>
          <p:nvSpPr>
            <p:cNvPr id="24594" name="AutoShape 16"/>
            <p:cNvSpPr>
              <a:spLocks noChangeArrowheads="1"/>
            </p:cNvSpPr>
            <p:nvPr/>
          </p:nvSpPr>
          <p:spPr bwMode="auto">
            <a:xfrm>
              <a:off x="4017" y="1597"/>
              <a:ext cx="1425" cy="31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026" tIns="26453" rIns="31026" bIns="1535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</a:endParaRP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Результат  отрицательный</a:t>
              </a:r>
            </a:p>
            <a:p>
              <a:pPr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595" name="AutoShape 17"/>
            <p:cNvSpPr>
              <a:spLocks noChangeArrowheads="1"/>
            </p:cNvSpPr>
            <p:nvPr/>
          </p:nvSpPr>
          <p:spPr bwMode="auto">
            <a:xfrm>
              <a:off x="1235" y="2072"/>
              <a:ext cx="1545" cy="31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026" tIns="26453" rIns="31026" bIns="1535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</a:endParaRP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Исследование крови в ПЦР</a:t>
              </a:r>
            </a:p>
            <a:p>
              <a:pPr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596" name="AutoShape 18"/>
            <p:cNvSpPr>
              <a:spLocks noChangeArrowheads="1"/>
            </p:cNvSpPr>
            <p:nvPr/>
          </p:nvSpPr>
          <p:spPr bwMode="auto">
            <a:xfrm>
              <a:off x="2238" y="2540"/>
              <a:ext cx="1475" cy="31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9968" tIns="35924" rIns="49968" bIns="2482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Результат положительный</a:t>
              </a:r>
            </a:p>
          </p:txBody>
        </p:sp>
        <p:sp>
          <p:nvSpPr>
            <p:cNvPr id="24597" name="AutoShape 19"/>
            <p:cNvSpPr>
              <a:spLocks noChangeArrowheads="1"/>
            </p:cNvSpPr>
            <p:nvPr/>
          </p:nvSpPr>
          <p:spPr bwMode="auto">
            <a:xfrm>
              <a:off x="2238" y="3802"/>
              <a:ext cx="1475" cy="31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6" tIns="38537" rIns="54866" bIns="27433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Результат отрицательный</a:t>
              </a:r>
            </a:p>
          </p:txBody>
        </p:sp>
        <p:sp>
          <p:nvSpPr>
            <p:cNvPr id="24598" name="AutoShape 20"/>
            <p:cNvSpPr>
              <a:spLocks noChangeArrowheads="1"/>
            </p:cNvSpPr>
            <p:nvPr/>
          </p:nvSpPr>
          <p:spPr bwMode="auto">
            <a:xfrm>
              <a:off x="3207" y="3009"/>
              <a:ext cx="1704" cy="31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6" tIns="38537" rIns="54866" bIns="27433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Проведение профилактики</a:t>
              </a:r>
            </a:p>
          </p:txBody>
        </p:sp>
        <p:sp>
          <p:nvSpPr>
            <p:cNvPr id="24599" name="AutoShape 21"/>
            <p:cNvSpPr>
              <a:spLocks noChangeArrowheads="1"/>
            </p:cNvSpPr>
            <p:nvPr/>
          </p:nvSpPr>
          <p:spPr bwMode="auto">
            <a:xfrm>
              <a:off x="3207" y="3432"/>
              <a:ext cx="1917" cy="31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7152" tIns="39517" rIns="57152" bIns="28413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</a:endParaRP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Исследование крови через 14 дней </a:t>
              </a:r>
            </a:p>
            <a:p>
              <a:pPr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600" name="AutoShape 22"/>
            <p:cNvSpPr>
              <a:spLocks noChangeArrowheads="1"/>
            </p:cNvSpPr>
            <p:nvPr/>
          </p:nvSpPr>
          <p:spPr bwMode="auto">
            <a:xfrm>
              <a:off x="3207" y="4272"/>
              <a:ext cx="1917" cy="31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542" tIns="46375" rIns="70542" bIns="35271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</a:endParaRP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Исследование крови через 10 дней </a:t>
              </a:r>
            </a:p>
            <a:p>
              <a:pPr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601" name="AutoShape 23"/>
            <p:cNvSpPr>
              <a:spLocks noChangeArrowheads="1"/>
            </p:cNvSpPr>
            <p:nvPr/>
          </p:nvSpPr>
          <p:spPr bwMode="auto">
            <a:xfrm>
              <a:off x="3012" y="2072"/>
              <a:ext cx="1545" cy="31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40" tIns="51274" rIns="80340" bIns="40170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</a:endParaRP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ru-RU" altLang="ru-RU" sz="127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Проведение профилактики</a:t>
              </a:r>
            </a:p>
            <a:p>
              <a:pPr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ru-RU" altLang="ru-RU" sz="1270" b="1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4581" name="Rectangle 24"/>
          <p:cNvSpPr>
            <a:spLocks noChangeArrowheads="1"/>
          </p:cNvSpPr>
          <p:nvPr/>
        </p:nvSpPr>
        <p:spPr bwMode="auto">
          <a:xfrm>
            <a:off x="1523521" y="6286261"/>
            <a:ext cx="9144960" cy="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</p:spTree>
    <p:extLst>
      <p:ext uri="{BB962C8B-B14F-4D97-AF65-F5344CB8AC3E}">
        <p14:creationId xmlns:p14="http://schemas.microsoft.com/office/powerpoint/2010/main" val="223718673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167257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Необходимость выявления возбудителей ИКБ в клещах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52599"/>
            <a:ext cx="9601200" cy="47026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Из-за проблем с ранней </a:t>
            </a:r>
            <a:r>
              <a:rPr lang="ru-RU" dirty="0" smtClean="0"/>
              <a:t>диагностикой </a:t>
            </a:r>
            <a:r>
              <a:rPr lang="ru-RU" dirty="0" err="1"/>
              <a:t>боррелиоза</a:t>
            </a:r>
            <a:r>
              <a:rPr lang="ru-RU" dirty="0"/>
              <a:t>, а также возможных отдаленных </a:t>
            </a:r>
            <a:r>
              <a:rPr lang="ru-RU" dirty="0" smtClean="0"/>
              <a:t>его проявлений </a:t>
            </a:r>
            <a:r>
              <a:rPr lang="ru-RU" dirty="0"/>
              <a:t>(через 10 и более лет после контакта с паразитом) выявление </a:t>
            </a:r>
            <a:r>
              <a:rPr lang="ru-RU" i="1" dirty="0" err="1" smtClean="0"/>
              <a:t>B.burgdorferi</a:t>
            </a:r>
            <a:r>
              <a:rPr lang="ru-RU" i="1" dirty="0" smtClean="0"/>
              <a:t> s </a:t>
            </a:r>
            <a:r>
              <a:rPr lang="ru-RU" i="1" dirty="0"/>
              <a:t>.l. </a:t>
            </a:r>
            <a:r>
              <a:rPr lang="ru-RU" dirty="0"/>
              <a:t>в клещах, снятых с людей, является жизненно необходимым тестом.</a:t>
            </a:r>
          </a:p>
          <a:p>
            <a:pPr algn="just"/>
            <a:r>
              <a:rPr lang="ru-RU" b="1" dirty="0"/>
              <a:t>Во-первых</a:t>
            </a:r>
            <a:r>
              <a:rPr lang="ru-RU" dirty="0"/>
              <a:t>, положительный результат определения </a:t>
            </a:r>
            <a:r>
              <a:rPr lang="ru-RU" dirty="0" err="1"/>
              <a:t>боррелий</a:t>
            </a:r>
            <a:r>
              <a:rPr lang="ru-RU" dirty="0"/>
              <a:t> в укусившем </a:t>
            </a:r>
            <a:r>
              <a:rPr lang="ru-RU" dirty="0" smtClean="0"/>
              <a:t>человека клеще </a:t>
            </a:r>
            <a:r>
              <a:rPr lang="ru-RU" dirty="0"/>
              <a:t>может свидетельствовать о многократно возросшей вероятности </a:t>
            </a:r>
            <a:r>
              <a:rPr lang="ru-RU" dirty="0" smtClean="0"/>
              <a:t>развитие заболевания </a:t>
            </a:r>
            <a:r>
              <a:rPr lang="ru-RU" dirty="0"/>
              <a:t>ИКБ. Поэтому установление факта инфицированности клеща </a:t>
            </a:r>
            <a:r>
              <a:rPr lang="ru-RU" dirty="0" smtClean="0"/>
              <a:t>является основанием </a:t>
            </a:r>
            <a:r>
              <a:rPr lang="ru-RU" dirty="0"/>
              <a:t>для назначения экстренной антибиотикотерапии.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</a:rPr>
              <a:t>Проведение превентивной терапии в первые 5 дней с момента укуса</a:t>
            </a:r>
            <a:r>
              <a:rPr lang="ru-RU" b="1" i="1" dirty="0" smtClean="0">
                <a:solidFill>
                  <a:srgbClr val="C00000"/>
                </a:solidFill>
              </a:rPr>
              <a:t>, предотвращает </a:t>
            </a:r>
            <a:r>
              <a:rPr lang="ru-RU" b="1" i="1" dirty="0">
                <a:solidFill>
                  <a:srgbClr val="C00000"/>
                </a:solidFill>
              </a:rPr>
              <a:t>развитие ИКБ более чем в 96% случаев</a:t>
            </a:r>
            <a:r>
              <a:rPr lang="ru-RU" b="1" i="1" dirty="0"/>
              <a:t>.</a:t>
            </a:r>
          </a:p>
          <a:p>
            <a:pPr algn="just"/>
            <a:r>
              <a:rPr lang="ru-RU" b="1" dirty="0"/>
              <a:t>Во-вторых</a:t>
            </a:r>
            <a:r>
              <a:rPr lang="ru-RU" dirty="0"/>
              <a:t>, наличие в анамнезе пациента факта нападения клеща, </a:t>
            </a:r>
            <a:r>
              <a:rPr lang="ru-RU" dirty="0" smtClean="0"/>
              <a:t>зараженного </a:t>
            </a:r>
            <a:r>
              <a:rPr lang="ru-RU" dirty="0" err="1" smtClean="0"/>
              <a:t>боррелиями</a:t>
            </a:r>
            <a:r>
              <a:rPr lang="ru-RU" dirty="0"/>
              <a:t>, может способствовать постановке правильного диагноза заболевания и </a:t>
            </a:r>
            <a:r>
              <a:rPr lang="ru-RU" dirty="0" smtClean="0"/>
              <a:t>его лечения </a:t>
            </a:r>
            <a:r>
              <a:rPr lang="ru-RU" dirty="0"/>
              <a:t>в случае обращения пострадавшего за помощью, даже спустя </a:t>
            </a:r>
            <a:r>
              <a:rPr lang="ru-RU" dirty="0" smtClean="0"/>
              <a:t>длительное время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Весь генетический материал клеща доступен для анализа при помощи ПЦР-РВ</a:t>
            </a:r>
            <a:r>
              <a:rPr lang="ru-RU" dirty="0" smtClean="0"/>
              <a:t>, благодаря </a:t>
            </a:r>
            <a:r>
              <a:rPr lang="ru-RU" dirty="0"/>
              <a:t>чему диагностическая чувствительность этого метода при анализе </a:t>
            </a:r>
            <a:r>
              <a:rPr lang="ru-RU" dirty="0" smtClean="0"/>
              <a:t>клеща может </a:t>
            </a:r>
            <a:r>
              <a:rPr lang="ru-RU" dirty="0"/>
              <a:t>составлять </a:t>
            </a:r>
            <a:r>
              <a:rPr lang="ru-RU" b="1" dirty="0"/>
              <a:t>95</a:t>
            </a:r>
            <a:r>
              <a:rPr lang="ru-RU" b="1" dirty="0" smtClean="0"/>
              <a:t>% </a:t>
            </a:r>
            <a:r>
              <a:rPr lang="ru-RU" dirty="0" smtClean="0"/>
              <a:t>и </a:t>
            </a:r>
            <a:r>
              <a:rPr lang="ru-RU" dirty="0"/>
              <a:t>более.</a:t>
            </a:r>
          </a:p>
        </p:txBody>
      </p:sp>
    </p:spTree>
    <p:extLst>
      <p:ext uri="{BB962C8B-B14F-4D97-AF65-F5344CB8AC3E}">
        <p14:creationId xmlns:p14="http://schemas.microsoft.com/office/powerpoint/2010/main" val="1328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 txBox="1">
            <a:spLocks noChangeArrowheads="1"/>
          </p:cNvSpPr>
          <p:nvPr/>
        </p:nvSpPr>
        <p:spPr bwMode="auto">
          <a:xfrm>
            <a:off x="1892199" y="541538"/>
            <a:ext cx="8383121" cy="46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29" b="1" i="1" dirty="0">
                <a:solidFill>
                  <a:srgbClr val="0070C0"/>
                </a:solidFill>
                <a:latin typeface="Calibri" panose="020F0502020204030204" pitchFamily="34" charset="0"/>
              </a:rPr>
              <a:t>ПЦР – полимеразная цепная реакция</a:t>
            </a:r>
            <a:r>
              <a:rPr lang="ru-RU" altLang="ru-RU" sz="3629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ru-RU" altLang="ru-RU" sz="3629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ru-RU" altLang="ru-RU" sz="3175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ru-RU" altLang="ru-RU" sz="3175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ru-RU" altLang="ru-RU" sz="3175" dirty="0">
                <a:latin typeface="Calibri" panose="020F0502020204030204" pitchFamily="34" charset="0"/>
              </a:rPr>
              <a:t>способ синтеза </a:t>
            </a:r>
            <a:br>
              <a:rPr lang="ru-RU" altLang="ru-RU" sz="3175" dirty="0">
                <a:latin typeface="Calibri" panose="020F0502020204030204" pitchFamily="34" charset="0"/>
              </a:rPr>
            </a:br>
            <a:r>
              <a:rPr lang="ru-RU" altLang="ru-RU" sz="3175" dirty="0">
                <a:latin typeface="Calibri" panose="020F0502020204030204" pitchFamily="34" charset="0"/>
              </a:rPr>
              <a:t>специфического</a:t>
            </a:r>
            <a:r>
              <a:rPr lang="en-US" altLang="ru-RU" sz="3175" dirty="0">
                <a:latin typeface="Calibri" panose="020F0502020204030204" pitchFamily="34" charset="0"/>
              </a:rPr>
              <a:t> </a:t>
            </a:r>
            <a:br>
              <a:rPr lang="en-US" altLang="ru-RU" sz="3175" dirty="0">
                <a:latin typeface="Calibri" panose="020F0502020204030204" pitchFamily="34" charset="0"/>
              </a:rPr>
            </a:br>
            <a:r>
              <a:rPr lang="ru-RU" altLang="ru-RU" sz="3175" dirty="0">
                <a:latin typeface="Calibri" panose="020F0502020204030204" pitchFamily="34" charset="0"/>
              </a:rPr>
              <a:t>фрагмента ДНК</a:t>
            </a:r>
            <a:r>
              <a:rPr lang="en-US" altLang="ru-RU" sz="3175" dirty="0">
                <a:latin typeface="Calibri" panose="020F0502020204030204" pitchFamily="34" charset="0"/>
              </a:rPr>
              <a:t> </a:t>
            </a:r>
            <a:r>
              <a:rPr lang="ru-RU" altLang="ru-RU" sz="3175" dirty="0">
                <a:latin typeface="Calibri" panose="020F0502020204030204" pitchFamily="34" charset="0"/>
              </a:rPr>
              <a:t/>
            </a:r>
            <a:br>
              <a:rPr lang="ru-RU" altLang="ru-RU" sz="3175" dirty="0">
                <a:latin typeface="Calibri" panose="020F0502020204030204" pitchFamily="34" charset="0"/>
              </a:rPr>
            </a:br>
            <a:r>
              <a:rPr lang="en-US" altLang="ru-RU" sz="3175" i="1" dirty="0">
                <a:latin typeface="Calibri" panose="020F0502020204030204" pitchFamily="34" charset="0"/>
              </a:rPr>
              <a:t>in vitro</a:t>
            </a:r>
            <a:endParaRPr lang="ru-RU" altLang="ru-RU" sz="3175" dirty="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175" dirty="0">
                <a:latin typeface="Calibri" panose="020F0502020204030204" pitchFamily="34" charset="0"/>
              </a:rPr>
              <a:t/>
            </a:r>
            <a:br>
              <a:rPr lang="ru-RU" altLang="ru-RU" sz="3175" dirty="0">
                <a:latin typeface="Calibri" panose="020F0502020204030204" pitchFamily="34" charset="0"/>
              </a:rPr>
            </a:br>
            <a:r>
              <a:rPr lang="ru-RU" altLang="ru-RU" sz="3175" dirty="0">
                <a:latin typeface="Calibri" panose="020F0502020204030204" pitchFamily="34" charset="0"/>
              </a:rPr>
              <a:t>универсальный метод выявления </a:t>
            </a:r>
            <a:r>
              <a:rPr lang="ru-RU" altLang="ru-RU" sz="3175" u="sng" dirty="0">
                <a:latin typeface="Calibri" panose="020F0502020204030204" pitchFamily="34" charset="0"/>
              </a:rPr>
              <a:t>специфических</a:t>
            </a:r>
            <a:r>
              <a:rPr lang="ru-RU" altLang="ru-RU" sz="3175" dirty="0">
                <a:latin typeface="Calibri" panose="020F0502020204030204" pitchFamily="34" charset="0"/>
              </a:rPr>
              <a:t> нуклеиновых кислот (ДНК и РНК) в пробе </a:t>
            </a:r>
            <a:r>
              <a:rPr lang="ru-RU" altLang="ru-RU" sz="3175" u="sng" dirty="0">
                <a:latin typeface="Calibri" panose="020F0502020204030204" pitchFamily="34" charset="0"/>
              </a:rPr>
              <a:t>с малым их содержанием</a:t>
            </a: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944" y="1160763"/>
            <a:ext cx="2632596" cy="242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207D6419-90DB-490B-BF1D-A633FC052A38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</a:t>
            </a:fld>
            <a:endParaRPr lang="ru-RU" altLang="ru-RU" sz="1270"/>
          </a:p>
        </p:txBody>
      </p:sp>
    </p:spTree>
    <p:extLst>
      <p:ext uri="{BB962C8B-B14F-4D97-AF65-F5344CB8AC3E}">
        <p14:creationId xmlns:p14="http://schemas.microsoft.com/office/powerpoint/2010/main" val="34910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 txBox="1">
            <a:spLocks noChangeArrowheads="1"/>
          </p:cNvSpPr>
          <p:nvPr/>
        </p:nvSpPr>
        <p:spPr bwMode="auto">
          <a:xfrm>
            <a:off x="1689139" y="253467"/>
            <a:ext cx="4471669" cy="149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175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Пробоподготовка</a:t>
            </a:r>
            <a:r>
              <a:rPr lang="ru-RU" altLang="ru-RU" sz="3175" b="1" i="1" dirty="0">
                <a:solidFill>
                  <a:srgbClr val="0070C0"/>
                </a:solidFill>
                <a:latin typeface="Calibri" panose="020F0502020204030204" pitchFamily="34" charset="0"/>
              </a:rPr>
              <a:t> –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175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выделение нуклеиновых кислот</a:t>
            </a:r>
            <a:endParaRPr lang="en-AU" altLang="ru-RU" sz="3175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738103" y="4287331"/>
            <a:ext cx="5537409" cy="14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b="1" dirty="0">
                <a:solidFill>
                  <a:srgbClr val="0070C0"/>
                </a:solidFill>
                <a:latin typeface="Calibri" panose="020F0502020204030204" pitchFamily="34" charset="0"/>
              </a:rPr>
              <a:t>Методики изоляции НК: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dirty="0">
                <a:latin typeface="Calibri" panose="020F0502020204030204" pitchFamily="34" charset="0"/>
              </a:rPr>
              <a:t>экспресс – </a:t>
            </a:r>
            <a:r>
              <a:rPr lang="ru-RU" altLang="ru-RU" sz="2359" dirty="0" err="1">
                <a:latin typeface="Calibri" panose="020F0502020204030204" pitchFamily="34" charset="0"/>
              </a:rPr>
              <a:t>термолизис</a:t>
            </a:r>
            <a:endParaRPr lang="ru-RU" altLang="ru-RU" sz="2359" dirty="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dirty="0" err="1">
                <a:latin typeface="Calibri" panose="020F0502020204030204" pitchFamily="34" charset="0"/>
              </a:rPr>
              <a:t>преципитационные</a:t>
            </a:r>
            <a:r>
              <a:rPr lang="ru-RU" altLang="ru-RU" sz="2359" dirty="0">
                <a:latin typeface="Calibri" panose="020F0502020204030204" pitchFamily="34" charset="0"/>
              </a:rPr>
              <a:t> – осаждение НК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359" dirty="0">
                <a:latin typeface="Calibri" panose="020F0502020204030204" pitchFamily="34" charset="0"/>
              </a:rPr>
              <a:t>сорбционные – сорбция НК (силикагель)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689139" y="3234580"/>
            <a:ext cx="8791249" cy="11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b="1" dirty="0">
                <a:solidFill>
                  <a:srgbClr val="0070C0"/>
                </a:solidFill>
                <a:latin typeface="Calibri" panose="020F0502020204030204" pitchFamily="34" charset="0"/>
              </a:rPr>
              <a:t>Этапы </a:t>
            </a:r>
            <a:r>
              <a:rPr lang="ru-RU" altLang="ru-RU" sz="2359" b="1" dirty="0" err="1">
                <a:solidFill>
                  <a:srgbClr val="0070C0"/>
                </a:solidFill>
                <a:latin typeface="Calibri" panose="020F0502020204030204" pitchFamily="34" charset="0"/>
              </a:rPr>
              <a:t>пробоподготовки</a:t>
            </a:r>
            <a:r>
              <a:rPr lang="ru-RU" altLang="ru-RU" sz="2359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dirty="0">
                <a:latin typeface="Calibri" panose="020F0502020204030204" pitchFamily="34" charset="0"/>
              </a:rPr>
              <a:t>лизис </a:t>
            </a:r>
            <a:r>
              <a:rPr lang="ru-RU" altLang="ru-RU" sz="2359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ru-RU" altLang="ru-RU" sz="2359" dirty="0">
                <a:latin typeface="Calibri" panose="020F0502020204030204" pitchFamily="34" charset="0"/>
              </a:rPr>
              <a:t> изоляция НК </a:t>
            </a:r>
            <a:r>
              <a:rPr lang="ru-RU" altLang="ru-RU" sz="2359" dirty="0"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ru-RU" altLang="ru-RU" sz="2359" dirty="0">
                <a:latin typeface="Calibri" panose="020F0502020204030204" pitchFamily="34" charset="0"/>
              </a:rPr>
              <a:t>отмывки (освобождение от ингибиторов)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dirty="0">
                <a:latin typeface="Calibri" panose="020F0502020204030204" pitchFamily="34" charset="0"/>
              </a:rPr>
              <a:t> </a:t>
            </a:r>
            <a:r>
              <a:rPr lang="ru-RU" altLang="ru-RU" sz="2359" dirty="0"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ru-RU" altLang="ru-RU" sz="2359" dirty="0" err="1">
                <a:latin typeface="Calibri" panose="020F0502020204030204" pitchFamily="34" charset="0"/>
              </a:rPr>
              <a:t>элюция</a:t>
            </a:r>
            <a:r>
              <a:rPr lang="ru-RU" altLang="ru-RU" sz="2359" dirty="0">
                <a:latin typeface="Calibri" panose="020F0502020204030204" pitchFamily="34" charset="0"/>
              </a:rPr>
              <a:t> (переведение НК в раствор)</a:t>
            </a:r>
          </a:p>
        </p:txBody>
      </p:sp>
      <p:sp>
        <p:nvSpPr>
          <p:cNvPr id="922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C5A80E1B-777C-4560-9597-41DF943F89E4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</a:t>
            </a:fld>
            <a:endParaRPr lang="ru-RU" altLang="ru-RU" sz="1270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07" y="577501"/>
            <a:ext cx="3871126" cy="29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 txBox="1">
            <a:spLocks noChangeArrowheads="1"/>
          </p:cNvSpPr>
          <p:nvPr/>
        </p:nvSpPr>
        <p:spPr bwMode="auto">
          <a:xfrm>
            <a:off x="3166734" y="142576"/>
            <a:ext cx="6143685" cy="8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03" b="1" i="1" dirty="0">
                <a:solidFill>
                  <a:srgbClr val="0070C0"/>
                </a:solidFill>
                <a:latin typeface="Calibri" panose="020F0502020204030204" pitchFamily="34" charset="0"/>
              </a:rPr>
              <a:t>Методы </a:t>
            </a:r>
            <a:r>
              <a:rPr lang="ru-RU" altLang="ru-RU" sz="2903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детекции</a:t>
            </a:r>
            <a:r>
              <a:rPr lang="ru-RU" altLang="ru-RU" sz="2903" b="1" i="1" dirty="0">
                <a:solidFill>
                  <a:srgbClr val="0070C0"/>
                </a:solidFill>
                <a:latin typeface="Calibri" panose="020F0502020204030204" pitchFamily="34" charset="0"/>
              </a:rPr>
              <a:t> в ПЦР-анализе</a:t>
            </a:r>
            <a:endParaRPr lang="en-AU" altLang="ru-RU" sz="2903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81583" y="1071473"/>
            <a:ext cx="3836563" cy="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996" i="1">
                <a:latin typeface="Calibri" panose="020F0502020204030204" pitchFamily="34" charset="0"/>
              </a:rPr>
              <a:t>По конечной точке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996" i="1">
                <a:latin typeface="Calibri" panose="020F0502020204030204" pitchFamily="34" charset="0"/>
              </a:rPr>
              <a:t>(</a:t>
            </a:r>
            <a:r>
              <a:rPr lang="ru-RU" altLang="ru-RU" sz="1996" i="1">
                <a:latin typeface="Calibri" panose="020F0502020204030204" pitchFamily="34" charset="0"/>
              </a:rPr>
              <a:t>после окончания реакции)</a:t>
            </a:r>
            <a:endParaRPr lang="ru-RU" altLang="ru-RU" sz="1996">
              <a:latin typeface="Calibri" panose="020F0502020204030204" pitchFamily="34" charset="0"/>
            </a:endParaRPr>
          </a:p>
        </p:txBody>
      </p:sp>
      <p:pic>
        <p:nvPicPr>
          <p:cNvPr id="10244" name="Picture 18" descr="electrophor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6" b="-2608"/>
          <a:stretch>
            <a:fillRect/>
          </a:stretch>
        </p:blipFill>
        <p:spPr bwMode="auto">
          <a:xfrm>
            <a:off x="3179694" y="2780933"/>
            <a:ext cx="1428630" cy="99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g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24097" b="9637"/>
          <a:stretch>
            <a:fillRect/>
          </a:stretch>
        </p:blipFill>
        <p:spPr bwMode="auto">
          <a:xfrm>
            <a:off x="6310583" y="2714686"/>
            <a:ext cx="1143480" cy="130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7881788" y="2072379"/>
            <a:ext cx="148335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7533536" y="1077234"/>
            <a:ext cx="2672394" cy="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996" i="1">
                <a:latin typeface="Calibri" panose="020F0502020204030204" pitchFamily="34" charset="0"/>
              </a:rPr>
              <a:t>В реальном времени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996" i="1">
                <a:latin typeface="Calibri" panose="020F0502020204030204" pitchFamily="34" charset="0"/>
              </a:rPr>
              <a:t>(после каждого цикла)</a:t>
            </a:r>
          </a:p>
        </p:txBody>
      </p:sp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63" y="2786693"/>
            <a:ext cx="1859236" cy="12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8AC2700-04CB-4AF5-98DD-9F3E8AB4B865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</a:t>
            </a:fld>
            <a:endParaRPr lang="ru-RU" altLang="ru-RU" sz="1270"/>
          </a:p>
        </p:txBody>
      </p:sp>
      <p:sp>
        <p:nvSpPr>
          <p:cNvPr id="10250" name="Прямоугольник 12"/>
          <p:cNvSpPr>
            <a:spLocks noChangeArrowheads="1"/>
          </p:cNvSpPr>
          <p:nvPr/>
        </p:nvSpPr>
        <p:spPr bwMode="auto">
          <a:xfrm>
            <a:off x="6523725" y="2297578"/>
            <a:ext cx="928897" cy="3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996" i="1" dirty="0">
                <a:solidFill>
                  <a:srgbClr val="0070C0"/>
                </a:solidFill>
                <a:latin typeface="Calibri" panose="020F0502020204030204" pitchFamily="34" charset="0"/>
              </a:rPr>
              <a:t>FLASH</a:t>
            </a:r>
            <a:endParaRPr lang="ru-RU" altLang="ru-RU" sz="1996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251" name="Прямоугольник 14"/>
          <p:cNvSpPr>
            <a:spLocks noChangeArrowheads="1"/>
          </p:cNvSpPr>
          <p:nvPr/>
        </p:nvSpPr>
        <p:spPr bwMode="auto">
          <a:xfrm>
            <a:off x="2920468" y="2327285"/>
            <a:ext cx="2134304" cy="3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996" i="1" dirty="0">
                <a:solidFill>
                  <a:srgbClr val="0070C0"/>
                </a:solidFill>
                <a:latin typeface="Calibri" panose="020F0502020204030204" pitchFamily="34" charset="0"/>
              </a:rPr>
              <a:t>Электрофорез</a:t>
            </a:r>
          </a:p>
        </p:txBody>
      </p:sp>
      <p:sp>
        <p:nvSpPr>
          <p:cNvPr id="10252" name="Прямоугольник 15"/>
          <p:cNvSpPr>
            <a:spLocks noChangeArrowheads="1"/>
          </p:cNvSpPr>
          <p:nvPr/>
        </p:nvSpPr>
        <p:spPr bwMode="auto">
          <a:xfrm>
            <a:off x="8310953" y="2285521"/>
            <a:ext cx="1428630" cy="3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996" i="1" dirty="0">
                <a:solidFill>
                  <a:srgbClr val="0070C0"/>
                </a:solidFill>
                <a:latin typeface="Calibri" panose="020F0502020204030204" pitchFamily="34" charset="0"/>
              </a:rPr>
              <a:t>Real-Time</a:t>
            </a:r>
            <a:endParaRPr lang="ru-RU" altLang="ru-RU" sz="1996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3880329" y="2428816"/>
            <a:ext cx="429165" cy="3858166"/>
          </a:xfrm>
          <a:prstGeom prst="rightBrace">
            <a:avLst>
              <a:gd name="adj1" fmla="val 8333"/>
              <a:gd name="adj2" fmla="val 50000"/>
            </a:avLst>
          </a:prstGeom>
          <a:ln w="444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7953076" y="2428816"/>
            <a:ext cx="429165" cy="3858166"/>
          </a:xfrm>
          <a:prstGeom prst="rightBrace">
            <a:avLst>
              <a:gd name="adj1" fmla="val 8333"/>
              <a:gd name="adj2" fmla="val 50000"/>
            </a:avLst>
          </a:prstGeom>
          <a:ln w="444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/>
          </a:p>
        </p:txBody>
      </p:sp>
      <p:pic>
        <p:nvPicPr>
          <p:cNvPr id="10255" name="Picture 3" descr="\\Store-srv\change\НетёсоваК\Лекции по ПЦР-наборам\Фото\tub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41" y="4572481"/>
            <a:ext cx="400362" cy="10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3666" descr="eppendorf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96" y="4785623"/>
            <a:ext cx="371559" cy="8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авая фигурная скобка 20"/>
          <p:cNvSpPr/>
          <p:nvPr/>
        </p:nvSpPr>
        <p:spPr>
          <a:xfrm rot="16200000">
            <a:off x="4596084" y="-643027"/>
            <a:ext cx="427725" cy="5429370"/>
          </a:xfrm>
          <a:prstGeom prst="rightBrace">
            <a:avLst>
              <a:gd name="adj1" fmla="val 8333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dirty="0"/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8776122" y="892894"/>
            <a:ext cx="427725" cy="2357528"/>
          </a:xfrm>
          <a:prstGeom prst="rightBrace">
            <a:avLst>
              <a:gd name="adj1" fmla="val 8333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88718" y="5567626"/>
            <a:ext cx="6977483" cy="100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175" b="1" dirty="0">
                <a:latin typeface="Calibri" panose="020F0502020204030204" pitchFamily="34" charset="0"/>
              </a:rPr>
              <a:t>Достоверность и надежность анализа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175" b="1" dirty="0">
                <a:latin typeface="Calibri" panose="020F0502020204030204" pitchFamily="34" charset="0"/>
              </a:rPr>
              <a:t>зависят от метода </a:t>
            </a:r>
            <a:r>
              <a:rPr lang="ru-RU" altLang="ru-RU" sz="3175" b="1" dirty="0" err="1">
                <a:latin typeface="Calibri" panose="020F0502020204030204" pitchFamily="34" charset="0"/>
              </a:rPr>
              <a:t>детекции</a:t>
            </a:r>
            <a:r>
              <a:rPr lang="ru-RU" altLang="ru-RU" sz="3175" b="1" dirty="0"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64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 txBox="1">
            <a:spLocks noChangeArrowheads="1"/>
          </p:cNvSpPr>
          <p:nvPr/>
        </p:nvSpPr>
        <p:spPr bwMode="auto">
          <a:xfrm>
            <a:off x="1447800" y="187221"/>
            <a:ext cx="9862457" cy="8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>
              <a:lnSpc>
                <a:spcPct val="8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03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Детекция</a:t>
            </a:r>
            <a:r>
              <a:rPr lang="ru-RU" altLang="ru-RU" sz="2903" b="1" i="1" dirty="0">
                <a:solidFill>
                  <a:srgbClr val="0070C0"/>
                </a:solidFill>
                <a:latin typeface="Calibri" panose="020F0502020204030204" pitchFamily="34" charset="0"/>
              </a:rPr>
              <a:t> электрофорезом – недостатки и ограничения</a:t>
            </a:r>
            <a:endParaRPr lang="en-AU" altLang="ru-RU" sz="2903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165828" y="1044111"/>
            <a:ext cx="8058869" cy="2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indent="2936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Высокий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риск контаминации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– требуется открывать пробирки после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прохождения амплификации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Повышенные требования к организации ПЦР-лаборатории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Трудоемкость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анализа, длительное время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детекции</a:t>
            </a:r>
            <a:endParaRPr lang="ru-RU" altLang="ru-RU" sz="1996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Использование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интеркалирующих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красителей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(бромистый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этидий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канцероген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Отсутствие связи между начальной концентрацией ДНК и конечной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концентрацией продукта –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невозможность количественного анализа 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Субъективизм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при интерпретации результатов –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электорфореграмм</a:t>
            </a:r>
            <a:endParaRPr lang="ru-RU" altLang="ru-RU" sz="1996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Невозможность автоматизации анализа</a:t>
            </a:r>
          </a:p>
        </p:txBody>
      </p:sp>
      <p:pic>
        <p:nvPicPr>
          <p:cNvPr id="11268" name="Picture 6" descr="полос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1" y="4643048"/>
            <a:ext cx="1286055" cy="109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9" y="4643048"/>
            <a:ext cx="1286055" cy="1071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2237835" y="4143317"/>
            <a:ext cx="8053419" cy="42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359" b="1" i="1">
                <a:solidFill>
                  <a:srgbClr val="C8008A"/>
                </a:solidFill>
                <a:latin typeface="Calibri" panose="020F0502020204030204" pitchFamily="34" charset="0"/>
              </a:rPr>
              <a:t>Ошибки в интерпретации результатов электорофореза</a:t>
            </a:r>
          </a:p>
        </p:txBody>
      </p:sp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6810316" y="5786528"/>
            <a:ext cx="3643583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 i="1" dirty="0">
                <a:latin typeface="Calibri" panose="020F0502020204030204" pitchFamily="34" charset="0"/>
              </a:rPr>
              <a:t>Разная электрофоретическая подвижность фрагментов ДНК</a:t>
            </a:r>
          </a:p>
        </p:txBody>
      </p:sp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2524426" y="5786528"/>
            <a:ext cx="1107992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 i="1">
                <a:latin typeface="Calibri" panose="020F0502020204030204" pitchFamily="34" charset="0"/>
              </a:rPr>
              <a:t>«Шмеры»</a:t>
            </a:r>
          </a:p>
        </p:txBody>
      </p:sp>
      <p:pic>
        <p:nvPicPr>
          <p:cNvPr id="12" name="Picture 1029" descr="шме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426" y="4643048"/>
            <a:ext cx="1286055" cy="1071472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11274" name="Прямоугольник 13"/>
          <p:cNvSpPr>
            <a:spLocks noChangeArrowheads="1"/>
          </p:cNvSpPr>
          <p:nvPr/>
        </p:nvSpPr>
        <p:spPr bwMode="auto">
          <a:xfrm>
            <a:off x="4748020" y="5786528"/>
            <a:ext cx="1808504" cy="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b="1" i="1">
                <a:latin typeface="Calibri" panose="020F0502020204030204" pitchFamily="34" charset="0"/>
              </a:rPr>
              <a:t>Праймер-димеры</a:t>
            </a:r>
          </a:p>
        </p:txBody>
      </p:sp>
      <p:sp>
        <p:nvSpPr>
          <p:cNvPr id="11275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FE09FA2D-9D0C-40A7-A098-CED3A01DBFE0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</a:t>
            </a:fld>
            <a:endParaRPr lang="ru-RU" altLang="ru-RU" sz="1270"/>
          </a:p>
        </p:txBody>
      </p:sp>
    </p:spTree>
    <p:extLst>
      <p:ext uri="{BB962C8B-B14F-4D97-AF65-F5344CB8AC3E}">
        <p14:creationId xmlns:p14="http://schemas.microsoft.com/office/powerpoint/2010/main" val="10709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3521" y="316834"/>
            <a:ext cx="8201662" cy="4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Детекция</a:t>
            </a:r>
            <a:r>
              <a:rPr lang="ru-RU" altLang="ru-RU" sz="2812" b="1" i="1" dirty="0">
                <a:solidFill>
                  <a:srgbClr val="0070C0"/>
                </a:solidFill>
                <a:latin typeface="Calibri" panose="020F0502020204030204" pitchFamily="34" charset="0"/>
              </a:rPr>
              <a:t> в формате </a:t>
            </a:r>
            <a:r>
              <a:rPr lang="en-US" altLang="ru-RU" sz="2812" b="1" i="1" dirty="0">
                <a:solidFill>
                  <a:srgbClr val="0070C0"/>
                </a:solidFill>
                <a:latin typeface="Calibri" panose="020F0502020204030204" pitchFamily="34" charset="0"/>
              </a:rPr>
              <a:t>FLASH</a:t>
            </a:r>
            <a:endParaRPr lang="ru-RU" altLang="ru-RU" sz="2812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65828" y="1044111"/>
            <a:ext cx="8013001" cy="2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indent="2936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Вариант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детекции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«по конечной точке»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Аналитический сигнал – прирост флуоресценции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после окончания реакции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Высокая вероятность ложных результатов из-за непредвиденных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скачков флуоресценции 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Сложности при интерпретации результатов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Невозможность оценки артефактов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детекции</a:t>
            </a:r>
            <a:endParaRPr lang="ru-RU" altLang="ru-RU" sz="1996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Невозможность определения исходного количества копий нуклеиновой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кислоты в образце –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невозможность количественного анализа</a:t>
            </a:r>
          </a:p>
        </p:txBody>
      </p:sp>
      <p:pic>
        <p:nvPicPr>
          <p:cNvPr id="12292" name="Picture 16" descr="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6749" r="36250" b="14938"/>
          <a:stretch>
            <a:fillRect/>
          </a:stretch>
        </p:blipFill>
        <p:spPr bwMode="auto">
          <a:xfrm>
            <a:off x="1643743" y="4169223"/>
            <a:ext cx="3965487" cy="2317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6" descr="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24097" r="1395" b="10953"/>
          <a:stretch>
            <a:fillRect/>
          </a:stretch>
        </p:blipFill>
        <p:spPr bwMode="auto">
          <a:xfrm>
            <a:off x="6744070" y="3947455"/>
            <a:ext cx="2340245" cy="27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DA8E86D0-3D21-43E7-8C13-AA6F5DADCD78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6</a:t>
            </a:fld>
            <a:endParaRPr lang="ru-RU" altLang="ru-RU" sz="127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6" y="123854"/>
            <a:ext cx="2065177" cy="15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24426" y="568860"/>
            <a:ext cx="7501747" cy="4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12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Детекция</a:t>
            </a:r>
            <a:r>
              <a:rPr lang="ru-RU" altLang="ru-RU" sz="2812" b="1" i="1" dirty="0">
                <a:solidFill>
                  <a:srgbClr val="0070C0"/>
                </a:solidFill>
                <a:latin typeface="Calibri" panose="020F0502020204030204" pitchFamily="34" charset="0"/>
              </a:rPr>
              <a:t> в режиме реального времени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65828" y="1214049"/>
            <a:ext cx="8419124" cy="2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indent="2936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Возможность </a:t>
            </a:r>
            <a:r>
              <a:rPr lang="ru-RU" altLang="ru-RU" sz="1996" dirty="0">
                <a:solidFill>
                  <a:srgbClr val="C00000"/>
                </a:solidFill>
                <a:latin typeface="Calibri" panose="020F0502020204030204" pitchFamily="34" charset="0"/>
              </a:rPr>
              <a:t>достоверного количественного анализа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Детекция</a:t>
            </a: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 результатов совместно с амплификацией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Решение проблемы контаминации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Снижение требований к организации ПЦР-лаборатории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Максимальное сокращение времени анализа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Повышенная специфичность анализа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Упрощение документации и трактовки результатов анализа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Исключение ложных результатов, возникающих в следствие </a:t>
            </a:r>
          </a:p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артефактов </a:t>
            </a:r>
            <a:r>
              <a:rPr lang="ru-RU" altLang="ru-RU" sz="1996" dirty="0" err="1">
                <a:solidFill>
                  <a:schemeClr val="tx1"/>
                </a:solidFill>
                <a:latin typeface="Calibri" panose="020F0502020204030204" pitchFamily="34" charset="0"/>
              </a:rPr>
              <a:t>детекции</a:t>
            </a:r>
            <a:endParaRPr lang="ru-RU" altLang="ru-RU" sz="1996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996" dirty="0">
                <a:solidFill>
                  <a:schemeClr val="tx1"/>
                </a:solidFill>
                <a:latin typeface="Calibri" panose="020F0502020204030204" pitchFamily="34" charset="0"/>
              </a:rPr>
              <a:t>Возможность мультиплексирования, использование ВКО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2" y="4856911"/>
            <a:ext cx="2514504" cy="164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903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540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2177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281245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696017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110789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525561" indent="-207386" defTabSz="407571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 sz="1814"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7F0E1C0A-2A79-43F2-88DF-A5366C4A6FE3}" type="slidenum">
              <a:rPr lang="ru-RU" altLang="ru-RU" sz="1270"/>
              <a:pPr>
                <a:lnSpc>
                  <a:spcPct val="95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</a:t>
            </a:fld>
            <a:endParaRPr lang="ru-RU" altLang="ru-RU" sz="1270"/>
          </a:p>
        </p:txBody>
      </p:sp>
      <p:pic>
        <p:nvPicPr>
          <p:cNvPr id="13318" name="Picture 4" descr="C:\Documents and Settings\Администратор\Мои документы\лаборатория\лаборатория\P1030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58" y="4572481"/>
            <a:ext cx="2949430" cy="22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0049" y="522514"/>
            <a:ext cx="8229024" cy="854272"/>
          </a:xfrm>
        </p:spPr>
        <p:txBody>
          <a:bodyPr vert="horz" lIns="91440" tIns="25474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2903" b="1" dirty="0">
                <a:solidFill>
                  <a:srgbClr val="0070C0"/>
                </a:solidFill>
              </a:rPr>
              <a:t>Цель </a:t>
            </a:r>
            <a:r>
              <a:rPr lang="ru-RU" altLang="ru-RU" sz="2903" b="1" dirty="0" smtClean="0">
                <a:solidFill>
                  <a:srgbClr val="0070C0"/>
                </a:solidFill>
              </a:rPr>
              <a:t>исследований</a:t>
            </a:r>
            <a:endParaRPr lang="ru-RU" altLang="ru-RU" sz="2903" b="1" dirty="0">
              <a:solidFill>
                <a:srgbClr val="0070C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0049" y="1604329"/>
            <a:ext cx="8229024" cy="4444307"/>
          </a:xfrm>
        </p:spPr>
        <p:txBody>
          <a:bodyPr vert="horz" lIns="91440" tIns="22534" rIns="91440" bIns="45720" rtlCol="0">
            <a:normAutofit/>
          </a:bodyPr>
          <a:lstStyle/>
          <a:p>
            <a:pPr marL="95052" indent="0">
              <a:buClr>
                <a:srgbClr val="FFFFFF"/>
              </a:buClr>
              <a:buSzPct val="45000"/>
              <a:buNone/>
              <a:tabLst>
                <a:tab pos="385968" algn="l"/>
                <a:tab pos="481020" algn="l"/>
                <a:tab pos="888592" algn="l"/>
                <a:tab pos="1296162" algn="l"/>
                <a:tab pos="1703733" algn="l"/>
                <a:tab pos="2111304" algn="l"/>
                <a:tab pos="2518875" algn="l"/>
                <a:tab pos="2926446" algn="l"/>
                <a:tab pos="3334017" algn="l"/>
                <a:tab pos="3741588" algn="l"/>
                <a:tab pos="4149159" algn="l"/>
                <a:tab pos="4556730" algn="l"/>
                <a:tab pos="4964301" algn="l"/>
                <a:tab pos="5371871" algn="l"/>
                <a:tab pos="5779443" algn="l"/>
                <a:tab pos="6187013" algn="l"/>
                <a:tab pos="6594585" algn="l"/>
                <a:tab pos="7002155" algn="l"/>
                <a:tab pos="7409727" algn="l"/>
                <a:tab pos="7817297" algn="l"/>
                <a:tab pos="8224868" algn="l"/>
              </a:tabLst>
            </a:pPr>
            <a:r>
              <a:rPr lang="ru-RU" altLang="ru-RU" sz="2540" dirty="0" smtClean="0"/>
              <a:t>1. Исследование </a:t>
            </a:r>
            <a:r>
              <a:rPr lang="ru-RU" altLang="ru-RU" sz="2540" dirty="0"/>
              <a:t>переносчиков  из природных очагов</a:t>
            </a:r>
          </a:p>
          <a:p>
            <a:pPr marL="95052" indent="0">
              <a:buClr>
                <a:srgbClr val="FFFFFF"/>
              </a:buClr>
              <a:buSzPct val="45000"/>
              <a:buNone/>
              <a:tabLst>
                <a:tab pos="385968" algn="l"/>
                <a:tab pos="481020" algn="l"/>
                <a:tab pos="888592" algn="l"/>
                <a:tab pos="1296162" algn="l"/>
                <a:tab pos="1703733" algn="l"/>
                <a:tab pos="2111304" algn="l"/>
                <a:tab pos="2518875" algn="l"/>
                <a:tab pos="2926446" algn="l"/>
                <a:tab pos="3334017" algn="l"/>
                <a:tab pos="3741588" algn="l"/>
                <a:tab pos="4149159" algn="l"/>
                <a:tab pos="4556730" algn="l"/>
                <a:tab pos="4964301" algn="l"/>
                <a:tab pos="5371871" algn="l"/>
                <a:tab pos="5779443" algn="l"/>
                <a:tab pos="6187013" algn="l"/>
                <a:tab pos="6594585" algn="l"/>
                <a:tab pos="7002155" algn="l"/>
                <a:tab pos="7409727" algn="l"/>
                <a:tab pos="7817297" algn="l"/>
                <a:tab pos="8224868" algn="l"/>
              </a:tabLst>
            </a:pPr>
            <a:r>
              <a:rPr lang="ru-RU" altLang="ru-RU" sz="2540" dirty="0" smtClean="0"/>
              <a:t>2. Исследование </a:t>
            </a:r>
            <a:r>
              <a:rPr lang="ru-RU" altLang="ru-RU" sz="2540" dirty="0"/>
              <a:t>переносчиков, снятых с обратившихся по поводу присасывания клещей лиц</a:t>
            </a:r>
          </a:p>
          <a:p>
            <a:pPr marL="95052" indent="0">
              <a:buClr>
                <a:srgbClr val="FFFFFF"/>
              </a:buClr>
              <a:buSzPct val="45000"/>
              <a:buNone/>
              <a:tabLst>
                <a:tab pos="385968" algn="l"/>
                <a:tab pos="481020" algn="l"/>
                <a:tab pos="888592" algn="l"/>
                <a:tab pos="1296162" algn="l"/>
                <a:tab pos="1703733" algn="l"/>
                <a:tab pos="2111304" algn="l"/>
                <a:tab pos="2518875" algn="l"/>
                <a:tab pos="2926446" algn="l"/>
                <a:tab pos="3334017" algn="l"/>
                <a:tab pos="3741588" algn="l"/>
                <a:tab pos="4149159" algn="l"/>
                <a:tab pos="4556730" algn="l"/>
                <a:tab pos="4964301" algn="l"/>
                <a:tab pos="5371871" algn="l"/>
                <a:tab pos="5779443" algn="l"/>
                <a:tab pos="6187013" algn="l"/>
                <a:tab pos="6594585" algn="l"/>
                <a:tab pos="7002155" algn="l"/>
                <a:tab pos="7409727" algn="l"/>
                <a:tab pos="7817297" algn="l"/>
                <a:tab pos="8224868" algn="l"/>
              </a:tabLst>
            </a:pPr>
            <a:r>
              <a:rPr lang="ru-RU" altLang="ru-RU" sz="2540" dirty="0" smtClean="0"/>
              <a:t>3. Диагностика </a:t>
            </a:r>
            <a:r>
              <a:rPr lang="ru-RU" altLang="ru-RU" sz="2540" dirty="0"/>
              <a:t>«клещевых» инфекций с применением молекулярно-генетических методов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114" y="3826482"/>
            <a:ext cx="3060457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665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Чувствительность метода ПЦР в зависимости от материала исследования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Биоптаты</a:t>
            </a:r>
            <a:r>
              <a:rPr lang="ru-RU" dirty="0" smtClean="0"/>
              <a:t> </a:t>
            </a:r>
            <a:r>
              <a:rPr lang="ru-RU" dirty="0"/>
              <a:t>кожи (зона МЭ) </a:t>
            </a:r>
            <a:r>
              <a:rPr lang="ru-RU" dirty="0" smtClean="0"/>
              <a:t>        60-80</a:t>
            </a:r>
            <a:r>
              <a:rPr lang="ru-RU" dirty="0"/>
              <a:t>% и </a:t>
            </a:r>
            <a:r>
              <a:rPr lang="ru-RU" dirty="0" smtClean="0"/>
              <a:t>более</a:t>
            </a:r>
            <a:endParaRPr lang="ru-RU" dirty="0"/>
          </a:p>
          <a:p>
            <a:r>
              <a:rPr lang="ru-RU" dirty="0"/>
              <a:t>Плазма/сыворотка крови </a:t>
            </a:r>
            <a:r>
              <a:rPr lang="ru-RU" dirty="0" smtClean="0"/>
              <a:t>       11-39%</a:t>
            </a:r>
            <a:endParaRPr lang="ru-RU" dirty="0"/>
          </a:p>
          <a:p>
            <a:r>
              <a:rPr lang="ru-RU" dirty="0" smtClean="0"/>
              <a:t>Спинномозговая жидкость       15-60</a:t>
            </a:r>
            <a:r>
              <a:rPr lang="ru-RU" dirty="0"/>
              <a:t>% </a:t>
            </a:r>
            <a:endParaRPr lang="ru-RU" dirty="0" smtClean="0"/>
          </a:p>
          <a:p>
            <a:r>
              <a:rPr lang="ru-RU" dirty="0" smtClean="0"/>
              <a:t>Синовиальная </a:t>
            </a:r>
            <a:r>
              <a:rPr lang="ru-RU" dirty="0"/>
              <a:t>жидкость </a:t>
            </a:r>
            <a:r>
              <a:rPr lang="ru-RU" dirty="0" smtClean="0"/>
              <a:t>           40-80</a:t>
            </a:r>
            <a:r>
              <a:rPr lang="ru-RU" dirty="0"/>
              <a:t>% и более </a:t>
            </a:r>
            <a:endParaRPr lang="ru-RU" dirty="0" smtClean="0"/>
          </a:p>
          <a:p>
            <a:r>
              <a:rPr lang="ru-RU" dirty="0" smtClean="0"/>
              <a:t>Моча                                            45-55</a:t>
            </a:r>
            <a:r>
              <a:rPr lang="ru-RU" dirty="0"/>
              <a:t>% и </a:t>
            </a:r>
            <a:r>
              <a:rPr lang="ru-RU" dirty="0" smtClean="0"/>
              <a:t>более</a:t>
            </a:r>
            <a:endParaRPr lang="ru-RU" dirty="0"/>
          </a:p>
          <a:p>
            <a:r>
              <a:rPr lang="ru-RU" dirty="0"/>
              <a:t>Клещи </a:t>
            </a:r>
            <a:r>
              <a:rPr lang="ru-RU" dirty="0" smtClean="0"/>
              <a:t>                                          95</a:t>
            </a:r>
            <a:r>
              <a:rPr lang="ru-RU" dirty="0"/>
              <a:t>% и </a:t>
            </a:r>
            <a:r>
              <a:rPr lang="ru-RU" dirty="0" smtClean="0"/>
              <a:t>более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6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705</Words>
  <Application>Microsoft Office PowerPoint</Application>
  <PresentationFormat>Широкоэкранный</PresentationFormat>
  <Paragraphs>150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Lucida Sans Unicode</vt:lpstr>
      <vt:lpstr>Symbol</vt:lpstr>
      <vt:lpstr>Times New Roman</vt:lpstr>
      <vt:lpstr>Crop</vt:lpstr>
      <vt:lpstr>Методы индикации и идентификации возбудителей ИКБ на основе ПЦР-технологий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исследований</vt:lpstr>
      <vt:lpstr>Чувствительность метода ПЦР в зависимости от материала исследования</vt:lpstr>
      <vt:lpstr>Диагностическая чувствительность ПЦР-анализа может существенно варьировать в зависимости от: </vt:lpstr>
      <vt:lpstr>Уровни инфицированности иксодовых клещей возбудителями различных инфекций и их сочетаниями</vt:lpstr>
      <vt:lpstr>АЛГОРИТМ ОБСЛЕДОВАНИЯ ЛИЦ,        ОБРАТИВШИХСЯ С ПРИСАСЫВАНИЕМ КЛЕЩА</vt:lpstr>
      <vt:lpstr>Необходимость выявления возбудителей ИКБ в клещах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индикации и идентификации возбудителей ИКБ на основе ПЦР-технологий</dc:title>
  <dc:creator>Boss</dc:creator>
  <cp:lastModifiedBy>Boss</cp:lastModifiedBy>
  <cp:revision>10</cp:revision>
  <dcterms:created xsi:type="dcterms:W3CDTF">2019-04-02T06:01:49Z</dcterms:created>
  <dcterms:modified xsi:type="dcterms:W3CDTF">2019-05-16T08:45:09Z</dcterms:modified>
</cp:coreProperties>
</file>