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F4E1-880D-4B05-8E58-27C09926556E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85375C-5FD7-4249-A6D0-C0A41D4B2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39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F4E1-880D-4B05-8E58-27C09926556E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85375C-5FD7-4249-A6D0-C0A41D4B2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6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F4E1-880D-4B05-8E58-27C09926556E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85375C-5FD7-4249-A6D0-C0A41D4B205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4469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F4E1-880D-4B05-8E58-27C09926556E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85375C-5FD7-4249-A6D0-C0A41D4B2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148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F4E1-880D-4B05-8E58-27C09926556E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85375C-5FD7-4249-A6D0-C0A41D4B205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0013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F4E1-880D-4B05-8E58-27C09926556E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85375C-5FD7-4249-A6D0-C0A41D4B2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03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F4E1-880D-4B05-8E58-27C09926556E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375C-5FD7-4249-A6D0-C0A41D4B2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975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F4E1-880D-4B05-8E58-27C09926556E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375C-5FD7-4249-A6D0-C0A41D4B2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51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F4E1-880D-4B05-8E58-27C09926556E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375C-5FD7-4249-A6D0-C0A41D4B2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08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F4E1-880D-4B05-8E58-27C09926556E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85375C-5FD7-4249-A6D0-C0A41D4B2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7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F4E1-880D-4B05-8E58-27C09926556E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85375C-5FD7-4249-A6D0-C0A41D4B2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19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F4E1-880D-4B05-8E58-27C09926556E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85375C-5FD7-4249-A6D0-C0A41D4B2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53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F4E1-880D-4B05-8E58-27C09926556E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375C-5FD7-4249-A6D0-C0A41D4B2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26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F4E1-880D-4B05-8E58-27C09926556E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375C-5FD7-4249-A6D0-C0A41D4B2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52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F4E1-880D-4B05-8E58-27C09926556E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375C-5FD7-4249-A6D0-C0A41D4B2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9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F4E1-880D-4B05-8E58-27C09926556E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85375C-5FD7-4249-A6D0-C0A41D4B2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76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EF4E1-880D-4B05-8E58-27C09926556E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A85375C-5FD7-4249-A6D0-C0A41D4B2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61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88030" y="624110"/>
            <a:ext cx="9316582" cy="1280890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/>
              <a:t>Эпидемиологическая ситуация по иксодовым клещевым </a:t>
            </a:r>
            <a:r>
              <a:rPr lang="ru-RU" sz="2800" b="1" cap="all" dirty="0" err="1"/>
              <a:t>боррелиозам</a:t>
            </a:r>
            <a:r>
              <a:rPr lang="ru-RU" sz="2800" b="1" cap="all" dirty="0"/>
              <a:t> в Российской </a:t>
            </a:r>
            <a:r>
              <a:rPr lang="ru-RU" sz="2800" b="1" cap="all" dirty="0" smtClean="0"/>
              <a:t>Федерации 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609" y="2825496"/>
            <a:ext cx="4535424" cy="364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715" y="624110"/>
            <a:ext cx="9381898" cy="801919"/>
          </a:xfrm>
        </p:spPr>
        <p:txBody>
          <a:bodyPr/>
          <a:lstStyle/>
          <a:p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Интенсивность эпидемического процесса в </a:t>
            </a:r>
            <a:r>
              <a:rPr 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Дальневосточном </a:t>
            </a:r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8144" y="1324687"/>
            <a:ext cx="7957456" cy="478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0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Возрастной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состав заболевших ИКБ в 2018г. в РФ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4231" y="1709057"/>
            <a:ext cx="7561111" cy="45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8640" y="743853"/>
            <a:ext cx="9599074" cy="128089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Сезонное распределение случаев заболеваний ИКБ в 2018 году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РФ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4057" y="1676400"/>
            <a:ext cx="8117125" cy="458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Анализ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состояния лабораторной диагностики ИКБ в РФ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8629" y="1061975"/>
            <a:ext cx="7010400" cy="536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0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1829" y="624110"/>
            <a:ext cx="9392783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заболевших ИКБ в 2018 году по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клиническим формам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9880" y="1404257"/>
            <a:ext cx="1042275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6887" y="624110"/>
            <a:ext cx="9207726" cy="128089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Исследование снятых переносчиков с обратившихся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лиц в 2018г.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2171" y="1111353"/>
            <a:ext cx="6966858" cy="53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6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7811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Исследования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на инфицированность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боррелиями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клещей </a:t>
            </a:r>
            <a:b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из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природных стаций</a:t>
            </a:r>
            <a:endParaRPr lang="ru-RU" sz="24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837846"/>
              </p:ext>
            </p:extLst>
          </p:nvPr>
        </p:nvGraphicFramePr>
        <p:xfrm>
          <a:off x="1382485" y="1850572"/>
          <a:ext cx="10493828" cy="4049488"/>
        </p:xfrm>
        <a:graphic>
          <a:graphicData uri="http://schemas.openxmlformats.org/drawingml/2006/table">
            <a:tbl>
              <a:tblPr/>
              <a:tblGrid>
                <a:gridCol w="1121292"/>
                <a:gridCol w="2644784"/>
                <a:gridCol w="1121292"/>
                <a:gridCol w="1121292"/>
                <a:gridCol w="1121292"/>
                <a:gridCol w="1121292"/>
                <a:gridCol w="1121292"/>
                <a:gridCol w="1121292"/>
              </a:tblGrid>
              <a:tr h="3602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Исследовано клещей </a:t>
                      </a:r>
                      <a:r>
                        <a:rPr lang="en-US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I.persulcatus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Исследовано клещей других видов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положит.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положит.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абсол</a:t>
                      </a:r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абсол.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6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Центральный ФО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Северо-Западный ФО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Северо-Кавказский ФО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Приволжский ФО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Уральский ФО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Сибирский ФО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Дальневосточный ФО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Российская </a:t>
                      </a:r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4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87" y="624110"/>
            <a:ext cx="9969726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Ранжирование субъектов РФ по среднемноголетним показателям заболеваемости за период 2002-2018 гг.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5056" y="1752600"/>
            <a:ext cx="10147407" cy="466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2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Тенденции эпидемического процесса в федеральных округах РФ и прогноз на 2019г.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48325"/>
              </p:ext>
            </p:extLst>
          </p:nvPr>
        </p:nvGraphicFramePr>
        <p:xfrm>
          <a:off x="2155372" y="1698168"/>
          <a:ext cx="9007402" cy="4572001"/>
        </p:xfrm>
        <a:graphic>
          <a:graphicData uri="http://schemas.openxmlformats.org/drawingml/2006/table">
            <a:tbl>
              <a:tblPr firstRow="1" firstCol="1" bandRow="1"/>
              <a:tblGrid>
                <a:gridCol w="1219673"/>
                <a:gridCol w="1220629"/>
                <a:gridCol w="1220629"/>
                <a:gridCol w="1491349"/>
                <a:gridCol w="872424"/>
                <a:gridCol w="1491349"/>
                <a:gridCol w="1491349"/>
              </a:tblGrid>
              <a:tr h="6096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Территории</a:t>
                      </a:r>
                      <a:endParaRPr lang="ru-RU" sz="16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Среднемноголетние показатели заболеваемости ИКБ, %</a:t>
                      </a:r>
                      <a:r>
                        <a:rPr lang="ru-RU" sz="1600" b="1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</a:t>
                      </a:r>
                      <a:endParaRPr lang="ru-RU" sz="16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Темп пр. </a:t>
                      </a:r>
                      <a:endParaRPr lang="ru-RU" sz="1600" b="1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2002-2018 гг., %</a:t>
                      </a:r>
                      <a:endParaRPr lang="ru-RU" sz="1600" b="1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Прогноз на 2019 г.</a:t>
                      </a:r>
                      <a:endParaRPr lang="ru-RU" sz="1600" b="1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2002-2008 гг.</a:t>
                      </a:r>
                      <a:endParaRPr lang="ru-RU" sz="1600" b="1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2009-2018 гг.</a:t>
                      </a:r>
                      <a:endParaRPr lang="ru-RU" sz="16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2002-2018 гг.</a:t>
                      </a:r>
                      <a:endParaRPr lang="ru-RU" sz="16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значение</a:t>
                      </a:r>
                      <a:endParaRPr lang="ru-RU" sz="16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 </a:t>
                      </a:r>
                      <a:endParaRPr lang="ru-RU" sz="16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</a:t>
                      </a:r>
                      <a:r>
                        <a:rPr lang="en-US" sz="16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счет в </a:t>
                      </a:r>
                      <a:r>
                        <a:rPr lang="en-US" sz="16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Excel)</a:t>
                      </a:r>
                      <a:endParaRPr lang="ru-RU" sz="16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sz="16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5,23</a:t>
                      </a:r>
                      <a:endParaRPr lang="ru-RU" sz="16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5,03</a:t>
                      </a:r>
                      <a:endParaRPr lang="ru-RU" sz="16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5,16</a:t>
                      </a:r>
                      <a:endParaRPr lang="ru-RU" sz="16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-1,1</a:t>
                      </a:r>
                      <a:endParaRPr lang="ru-RU" sz="1600" baseline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4,55</a:t>
                      </a:r>
                      <a:endParaRPr lang="ru-RU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2,88-6,23</a:t>
                      </a:r>
                      <a:endParaRPr lang="ru-RU" sz="16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СЗФО</a:t>
                      </a:r>
                      <a:endParaRPr lang="ru-RU" sz="16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9,68</a:t>
                      </a:r>
                      <a:endParaRPr lang="ru-RU" sz="16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7,98</a:t>
                      </a:r>
                      <a:endParaRPr lang="ru-RU" sz="16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8,68</a:t>
                      </a:r>
                      <a:endParaRPr lang="ru-RU" sz="16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-3,5</a:t>
                      </a:r>
                      <a:endParaRPr lang="ru-RU" sz="1600" baseline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4,51</a:t>
                      </a:r>
                      <a:endParaRPr lang="ru-RU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0,61-8,41</a:t>
                      </a:r>
                      <a:endParaRPr lang="ru-RU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УФО</a:t>
                      </a:r>
                      <a:endParaRPr lang="ru-RU" sz="16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9,17</a:t>
                      </a:r>
                      <a:endParaRPr lang="ru-RU" sz="16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8,28</a:t>
                      </a:r>
                      <a:endParaRPr lang="ru-RU" sz="16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8,63</a:t>
                      </a:r>
                      <a:endParaRPr lang="ru-RU" sz="16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-2,3</a:t>
                      </a:r>
                      <a:endParaRPr lang="ru-RU" sz="1600" baseline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6,63</a:t>
                      </a:r>
                      <a:endParaRPr lang="ru-RU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2,66-10,60</a:t>
                      </a:r>
                      <a:endParaRPr lang="ru-RU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СФО</a:t>
                      </a:r>
                      <a:endParaRPr lang="ru-RU" sz="16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7,33</a:t>
                      </a:r>
                      <a:endParaRPr lang="ru-RU" sz="16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7,31</a:t>
                      </a:r>
                      <a:endParaRPr lang="ru-RU" sz="16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7,32</a:t>
                      </a:r>
                      <a:endParaRPr lang="ru-RU" sz="16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-0,6</a:t>
                      </a:r>
                      <a:endParaRPr lang="ru-RU" sz="1600" baseline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6,96</a:t>
                      </a:r>
                      <a:endParaRPr lang="ru-RU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4,82-9,10</a:t>
                      </a:r>
                      <a:endParaRPr lang="ru-RU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ПФО</a:t>
                      </a:r>
                      <a:endParaRPr lang="ru-RU" sz="16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5,93</a:t>
                      </a:r>
                      <a:endParaRPr lang="ru-RU" sz="16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4,34</a:t>
                      </a:r>
                      <a:endParaRPr lang="ru-RU" sz="16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4,99</a:t>
                      </a:r>
                      <a:endParaRPr lang="ru-RU" sz="16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-4,5</a:t>
                      </a:r>
                      <a:endParaRPr lang="ru-RU" sz="1600" baseline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2,61</a:t>
                      </a:r>
                      <a:endParaRPr lang="ru-RU" sz="16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0,23-4,99</a:t>
                      </a:r>
                      <a:endParaRPr lang="ru-RU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ЦФО</a:t>
                      </a:r>
                      <a:endParaRPr lang="ru-RU" sz="16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3,80</a:t>
                      </a:r>
                      <a:endParaRPr lang="ru-RU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5,62</a:t>
                      </a:r>
                      <a:endParaRPr lang="ru-RU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4,87</a:t>
                      </a:r>
                      <a:endParaRPr lang="ru-RU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3,32</a:t>
                      </a:r>
                      <a:endParaRPr lang="ru-RU" sz="16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6,29</a:t>
                      </a:r>
                      <a:endParaRPr lang="ru-RU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3,76-8,71</a:t>
                      </a:r>
                      <a:endParaRPr lang="ru-RU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ДВФО</a:t>
                      </a:r>
                      <a:endParaRPr lang="ru-RU" sz="16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4,13</a:t>
                      </a:r>
                      <a:endParaRPr lang="ru-RU" sz="16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4,12</a:t>
                      </a:r>
                      <a:endParaRPr lang="ru-RU" sz="16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4,12</a:t>
                      </a:r>
                      <a:endParaRPr lang="ru-RU" sz="16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0,45</a:t>
                      </a:r>
                      <a:endParaRPr lang="ru-RU" sz="16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3,91</a:t>
                      </a:r>
                      <a:endParaRPr lang="ru-RU" sz="16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1,84-5,98</a:t>
                      </a:r>
                      <a:endParaRPr lang="ru-RU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ЮФО</a:t>
                      </a:r>
                      <a:endParaRPr lang="ru-RU" sz="16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0,13</a:t>
                      </a:r>
                      <a:endParaRPr lang="ru-RU" sz="16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0,76</a:t>
                      </a:r>
                      <a:endParaRPr lang="ru-RU" sz="16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RU" sz="16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16,9</a:t>
                      </a:r>
                      <a:endParaRPr lang="ru-RU" sz="16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1,39</a:t>
                      </a:r>
                      <a:endParaRPr lang="ru-RU" sz="16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0,77-2,02</a:t>
                      </a:r>
                      <a:endParaRPr lang="ru-RU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СКФО</a:t>
                      </a:r>
                      <a:endParaRPr lang="ru-RU" sz="16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0,37</a:t>
                      </a:r>
                      <a:endParaRPr lang="ru-RU" sz="16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6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ru-RU" sz="16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18,1</a:t>
                      </a:r>
                      <a:endParaRPr lang="ru-RU" sz="16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0,44</a:t>
                      </a:r>
                      <a:endParaRPr lang="ru-RU" sz="16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0,25-0,63</a:t>
                      </a:r>
                      <a:endParaRPr lang="ru-RU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86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заболеваемости ИКБ в ПФО и прогноз на 2019 год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9388" y="1747051"/>
            <a:ext cx="9019726" cy="432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1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9171" y="624110"/>
            <a:ext cx="9425441" cy="1280890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Эпидемиологическая ситуация по ИКБ в Российской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Федерации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5602" y="1796142"/>
            <a:ext cx="7079627" cy="471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926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Динамика заболеваемости ИКБ в ЦФО и прогноз на 2019 год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1382" y="1524000"/>
            <a:ext cx="953477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5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4487" y="1034142"/>
            <a:ext cx="90351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Эпидемическая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по ИКБ в Российской Федерации оценивается как напряженная.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2009-2018 гг. наметился тренд на снижение заболеваемости ИКБ, как в целом по РФ, так и в большинстве федеральных округов, особенно на территориях с высокой интенсивностью эпидемического процесса.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тем, для сохранения наметившейся тенденции необходимы постоянный мониторинг активности и структуры природных очагов и совершенствование профилактических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103145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8287" y="512978"/>
            <a:ext cx="9545182" cy="14688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Благодарю за внимание!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743" y="2540195"/>
            <a:ext cx="5137401" cy="36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629" y="624110"/>
            <a:ext cx="9849983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Число случаев ИКБ, зарегистрированных в 2018г.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Федеральных округах РФ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0227" y="1491344"/>
            <a:ext cx="9812656" cy="521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1" y="624110"/>
            <a:ext cx="9142412" cy="64951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Динамика показателей заболеваемости ИКБ в 2017-2018гг. в РФ.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1028" y="1320189"/>
            <a:ext cx="7554686" cy="536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8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0315" y="624110"/>
            <a:ext cx="9534298" cy="845461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Интенсивность эпидемического процесса в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Центральном ФО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759" y="1360714"/>
            <a:ext cx="5589202" cy="4626429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1127" y="1360714"/>
            <a:ext cx="5877632" cy="462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057" y="624110"/>
            <a:ext cx="9414555" cy="758376"/>
          </a:xfrm>
        </p:spPr>
        <p:txBody>
          <a:bodyPr/>
          <a:lstStyle/>
          <a:p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Интенсивность эпидемического процесса в </a:t>
            </a:r>
            <a:r>
              <a:rPr 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Северо-Западном </a:t>
            </a:r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0348" y="1768155"/>
            <a:ext cx="5469441" cy="3925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79" y="1768155"/>
            <a:ext cx="5462169" cy="39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Интенсивность эпидемического процесса в </a:t>
            </a:r>
            <a:r>
              <a:rPr 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Приволжском </a:t>
            </a:r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3571" y="1473216"/>
            <a:ext cx="7195457" cy="452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Интенсивность эпидемического процесса в </a:t>
            </a:r>
            <a:r>
              <a:rPr 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Уральском </a:t>
            </a:r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621" y="1905000"/>
            <a:ext cx="7348035" cy="441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5461"/>
          </a:xfrm>
        </p:spPr>
        <p:txBody>
          <a:bodyPr/>
          <a:lstStyle/>
          <a:p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Интенсивность эпидемического процесса в </a:t>
            </a:r>
            <a:r>
              <a:rPr 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Сибирском </a:t>
            </a:r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345593"/>
            <a:ext cx="8554045" cy="514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467</TotalTime>
  <Words>434</Words>
  <Application>Microsoft Office PowerPoint</Application>
  <PresentationFormat>Широкоэкранный</PresentationFormat>
  <Paragraphs>174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Century Gothic</vt:lpstr>
      <vt:lpstr>Times New Roman</vt:lpstr>
      <vt:lpstr>Wingdings 3</vt:lpstr>
      <vt:lpstr>Легкий дым</vt:lpstr>
      <vt:lpstr>Эпидемиологическая ситуация по иксодовым клещевым боррелиозам в Российской Федерации </vt:lpstr>
      <vt:lpstr>Эпидемиологическая ситуация по ИКБ в Российской Федерации </vt:lpstr>
      <vt:lpstr>Число случаев ИКБ, зарегистрированных в 2018г.  в Федеральных округах РФ</vt:lpstr>
      <vt:lpstr>Динамика показателей заболеваемости ИКБ в 2017-2018гг. в РФ.</vt:lpstr>
      <vt:lpstr>Интенсивность эпидемического процесса в Центральном ФО</vt:lpstr>
      <vt:lpstr>Интенсивность эпидемического процесса в Северо-Западном ФО</vt:lpstr>
      <vt:lpstr>Интенсивность эпидемического процесса в Приволжском ФО</vt:lpstr>
      <vt:lpstr>Интенсивность эпидемического процесса в Уральском ФО</vt:lpstr>
      <vt:lpstr>Интенсивность эпидемического процесса в Сибирском ФО</vt:lpstr>
      <vt:lpstr>Интенсивность эпидемического процесса в Дальневосточном ФО</vt:lpstr>
      <vt:lpstr>Возрастной состав заболевших ИКБ в 2018г. в РФ</vt:lpstr>
      <vt:lpstr>Сезонное распределение случаев заболеваний ИКБ в 2018 году в РФ</vt:lpstr>
      <vt:lpstr>Анализ состояния лабораторной диагностики ИКБ в РФ</vt:lpstr>
      <vt:lpstr>Структура заболевших ИКБ в 2018 году по клиническим формам</vt:lpstr>
      <vt:lpstr>Исследование снятых переносчиков с обратившихся лиц в 2018г.</vt:lpstr>
      <vt:lpstr>Исследования на инфицированность боррелиями клещей  из природных стаций</vt:lpstr>
      <vt:lpstr>Ранжирование субъектов РФ по среднемноголетним показателям заболеваемости за период 2002-2018 гг.</vt:lpstr>
      <vt:lpstr>Тенденции эпидемического процесса в федеральных округах РФ и прогноз на 2019г. </vt:lpstr>
      <vt:lpstr>Динамика заболеваемости ИКБ в ПФО и прогноз на 2019 год </vt:lpstr>
      <vt:lpstr>Динамика заболеваемости ИКБ в ЦФО и прогноз на 2019 год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</dc:creator>
  <cp:lastModifiedBy>Boss</cp:lastModifiedBy>
  <cp:revision>28</cp:revision>
  <dcterms:created xsi:type="dcterms:W3CDTF">2019-03-05T09:31:01Z</dcterms:created>
  <dcterms:modified xsi:type="dcterms:W3CDTF">2019-04-18T05:31:02Z</dcterms:modified>
</cp:coreProperties>
</file>